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854" r:id="rId2"/>
  </p:sldMasterIdLst>
  <p:notesMasterIdLst>
    <p:notesMasterId r:id="rId38"/>
  </p:notesMasterIdLst>
  <p:handoutMasterIdLst>
    <p:handoutMasterId r:id="rId39"/>
  </p:handoutMasterIdLst>
  <p:sldIdLst>
    <p:sldId id="744" r:id="rId3"/>
    <p:sldId id="768" r:id="rId4"/>
    <p:sldId id="833" r:id="rId5"/>
    <p:sldId id="777" r:id="rId6"/>
    <p:sldId id="790" r:id="rId7"/>
    <p:sldId id="805" r:id="rId8"/>
    <p:sldId id="789" r:id="rId9"/>
    <p:sldId id="801" r:id="rId10"/>
    <p:sldId id="787" r:id="rId11"/>
    <p:sldId id="802" r:id="rId12"/>
    <p:sldId id="788" r:id="rId13"/>
    <p:sldId id="803" r:id="rId14"/>
    <p:sldId id="791" r:id="rId15"/>
    <p:sldId id="804" r:id="rId16"/>
    <p:sldId id="761" r:id="rId17"/>
    <p:sldId id="834" r:id="rId18"/>
    <p:sldId id="792" r:id="rId19"/>
    <p:sldId id="807" r:id="rId20"/>
    <p:sldId id="823" r:id="rId21"/>
    <p:sldId id="824" r:id="rId22"/>
    <p:sldId id="825" r:id="rId23"/>
    <p:sldId id="816" r:id="rId24"/>
    <p:sldId id="827" r:id="rId25"/>
    <p:sldId id="828" r:id="rId26"/>
    <p:sldId id="829" r:id="rId27"/>
    <p:sldId id="830" r:id="rId28"/>
    <p:sldId id="831" r:id="rId29"/>
    <p:sldId id="832" r:id="rId30"/>
    <p:sldId id="837" r:id="rId31"/>
    <p:sldId id="808" r:id="rId32"/>
    <p:sldId id="797" r:id="rId33"/>
    <p:sldId id="800" r:id="rId34"/>
    <p:sldId id="835" r:id="rId35"/>
    <p:sldId id="836" r:id="rId36"/>
    <p:sldId id="809" r:id="rId3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6F3D2C18-CE42-F647-AAF5-84BE65EBB1DF}">
          <p14:sldIdLst>
            <p14:sldId id="744"/>
            <p14:sldId id="768"/>
            <p14:sldId id="833"/>
            <p14:sldId id="777"/>
            <p14:sldId id="790"/>
            <p14:sldId id="805"/>
            <p14:sldId id="789"/>
            <p14:sldId id="801"/>
            <p14:sldId id="787"/>
            <p14:sldId id="802"/>
            <p14:sldId id="788"/>
            <p14:sldId id="803"/>
            <p14:sldId id="791"/>
            <p14:sldId id="804"/>
            <p14:sldId id="761"/>
            <p14:sldId id="834"/>
            <p14:sldId id="792"/>
            <p14:sldId id="807"/>
            <p14:sldId id="823"/>
            <p14:sldId id="824"/>
            <p14:sldId id="825"/>
            <p14:sldId id="816"/>
            <p14:sldId id="827"/>
            <p14:sldId id="828"/>
            <p14:sldId id="829"/>
            <p14:sldId id="830"/>
            <p14:sldId id="831"/>
            <p14:sldId id="832"/>
            <p14:sldId id="837"/>
            <p14:sldId id="808"/>
          </p14:sldIdLst>
        </p14:section>
        <p14:section name="Contacto" id="{0A42634B-7BFB-084A-8DCA-35700CA0F97C}">
          <p14:sldIdLst>
            <p14:sldId id="797"/>
            <p14:sldId id="800"/>
            <p14:sldId id="835"/>
            <p14:sldId id="836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500"/>
    <a:srgbClr val="2A2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14" autoAdjust="0"/>
    <p:restoredTop sz="92184" autoAdjust="0"/>
  </p:normalViewPr>
  <p:slideViewPr>
    <p:cSldViewPr snapToGrid="0" snapToObjects="1">
      <p:cViewPr varScale="1">
        <p:scale>
          <a:sx n="64" d="100"/>
          <a:sy n="64" d="100"/>
        </p:scale>
        <p:origin x="33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382"/>
    </p:cViewPr>
  </p:sorterViewPr>
  <p:notesViewPr>
    <p:cSldViewPr snapToGrid="0" snapToObjects="1">
      <p:cViewPr varScale="1">
        <p:scale>
          <a:sx n="146" d="100"/>
          <a:sy n="146" d="100"/>
        </p:scale>
        <p:origin x="59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artino\Downloads\Valoraci&#243;n%20del%20pilotaje%20vacunaci&#243;n&#160;%20en%20centros%20escolares%20(Familias)(1-187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artino\Downloads\Valoraci&#243;n%20del%20pilotaje%20vacunaci&#243;n&#160;%20en%20centros%20escolares%20(Familias)(1-18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artino\Downloads\Valoraci&#243;n%20del%20pilotaje%20vacunaci&#243;n&#160;%20en%20centros%20escolares%20(Familias)(1-187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artino\Downloads\Valoraci&#243;n%20del%20pilotaje%20vacunaci&#243;n&#160;%20en%20centros%20escolares%20(Colegios)(1-19)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artino\Downloads\Valoraci&#243;n%20del%20pilotaje%20vacunaci&#243;n&#160;%20en%20centros%20escolares%20(Colegios)(1-19)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[Valoración del pilotaje vacunación  en centros escolares (Familias)(1-187).xlsx]Hoja2!TablaDinámica10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¿Cómo calificaría su </a:t>
            </a:r>
            <a:r>
              <a:rPr lang="es-E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satisfacción general con el programa piloto de vacunación escolar</a:t>
            </a:r>
            <a:r>
              <a:rPr lang="es-ES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? señale su satisfacción siendo 1 lo mínimo y 5 lo máximo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1,6 %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8.3333333333333332E-3"/>
              <c:y val="0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2,2 %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14,1 %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81,1 %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1,6 %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8.3333333333333332E-3"/>
              <c:y val="0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2,2 %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14,1 %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81,1 %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1,6 %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8.3333333333333332E-3"/>
              <c:y val="0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2,2 %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14,1 %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81,1 %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AA-44A4-8DCB-ABBA92B31E3A}"/>
                </c:ext>
              </c:extLst>
            </c:dLbl>
            <c:dLbl>
              <c:idx val="1"/>
              <c:layout>
                <c:manualLayout>
                  <c:x val="8.33333333333333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AA-44A4-8DCB-ABBA92B31E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2,2 %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AA-44A4-8DCB-ABBA92B31E3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14,1 %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AA-44A4-8DCB-ABBA92B31E3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81,1 %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AA-44A4-8DCB-ABBA92B31E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Hoja2!$A$4:$A$9</c:f>
              <c:strCache>
                <c:ptCount val="6"/>
                <c:pt idx="0">
                  <c:v>Opción 1</c:v>
                </c:pt>
                <c:pt idx="1">
                  <c:v>Opción 2</c:v>
                </c:pt>
                <c:pt idx="2">
                  <c:v>Opción 3</c:v>
                </c:pt>
                <c:pt idx="3">
                  <c:v>Opción 4</c:v>
                </c:pt>
                <c:pt idx="4">
                  <c:v>Opción 5</c:v>
                </c:pt>
                <c:pt idx="5">
                  <c:v>(en blanco)</c:v>
                </c:pt>
              </c:strCache>
            </c:strRef>
          </c:cat>
          <c:val>
            <c:numRef>
              <c:f>Hoja2!$B$4:$B$9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26</c:v>
                </c:pt>
                <c:pt idx="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AA-44A4-8DCB-ABBA92B31E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208456"/>
        <c:axId val="154209112"/>
      </c:barChart>
      <c:catAx>
        <c:axId val="15420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4209112"/>
        <c:crosses val="autoZero"/>
        <c:auto val="1"/>
        <c:lblAlgn val="ctr"/>
        <c:lblOffset val="100"/>
        <c:noMultiLvlLbl val="0"/>
      </c:catAx>
      <c:valAx>
        <c:axId val="15420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420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[Valoración del pilotaje vacunación  en centros escolares (Familias)(1-187).xlsx]Hoja3!TablaDinámica15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¿Fue clara la información proporcionada sobre la vacuna</a:t>
            </a:r>
            <a:r>
              <a:rPr lang="es-ES" dirty="0" smtClean="0"/>
              <a:t>? </a:t>
            </a:r>
            <a:r>
              <a:rPr lang="es-ES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señale según claridad de la información recibida  siendo 1 lo mínimo y 5 lo máximo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s-ES" dirty="0" smtClean="0"/>
              <a:t>  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0,5 %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3,2</a:t>
                </a:r>
                <a:r>
                  <a:rPr lang="en-US" baseline="0"/>
                  <a:t> %</a:t>
                </a:r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18,7%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75,4%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0,5 %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3,2</a:t>
                </a:r>
                <a:r>
                  <a:rPr lang="en-US" baseline="0"/>
                  <a:t> %</a:t>
                </a:r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18,7%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75,4%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0,5 %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3,2</a:t>
                </a:r>
                <a:r>
                  <a:rPr lang="en-US" baseline="0"/>
                  <a:t> %</a:t>
                </a:r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18,7%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75,4%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EC-4030-A990-3626C64669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2,1 %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C-4030-A990-3626C64669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3,2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EC-4030-A990-3626C64669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EC-4030-A990-3626C64669A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75,4%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EC-4030-A990-3626C6466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Hoja3!$A$4:$A$8</c:f>
              <c:strCache>
                <c:ptCount val="5"/>
                <c:pt idx="0">
                  <c:v>Opción 1</c:v>
                </c:pt>
                <c:pt idx="1">
                  <c:v>Opción 2</c:v>
                </c:pt>
                <c:pt idx="2">
                  <c:v>Opción 3</c:v>
                </c:pt>
                <c:pt idx="3">
                  <c:v>Opción 4</c:v>
                </c:pt>
                <c:pt idx="4">
                  <c:v>Opción 5</c:v>
                </c:pt>
              </c:strCache>
            </c:strRef>
          </c:cat>
          <c:val>
            <c:numRef>
              <c:f>Hoja3!$B$4:$B$8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35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EC-4030-A990-3626C64669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980504"/>
        <c:axId val="208978208"/>
      </c:barChart>
      <c:catAx>
        <c:axId val="20898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978208"/>
        <c:crosses val="autoZero"/>
        <c:auto val="1"/>
        <c:lblAlgn val="ctr"/>
        <c:lblOffset val="100"/>
        <c:noMultiLvlLbl val="0"/>
      </c:catAx>
      <c:valAx>
        <c:axId val="2089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980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[Valoración del pilotaje vacunación  en centros escolares (Familias)(1-187).xlsx]Hoja5!TablaDinámica24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¿Recomendaría este programa de vacunación a otras familias</a:t>
            </a:r>
            <a:r>
              <a:rPr lang="es-ES" dirty="0" smtClean="0"/>
              <a:t>? </a:t>
            </a:r>
            <a:r>
              <a:rPr lang="es-ES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señale según claridad de la información recibida  siendo 1 lo mínimo y 5 lo máximo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s-ES" dirty="0" smtClean="0"/>
              <a:t> 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18,2 %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77,5 %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18,2 %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77,5 %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2,1 %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18,2 %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77,5 %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2,1 %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35-4EA6-BEB6-B654097912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2,1 %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35-4EA6-BEB6-B6540979121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18,2 %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35-4EA6-BEB6-B6540979121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77,5 %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35-4EA6-BEB6-B65409791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Hoja5!$A$4:$A$7</c:f>
              <c:strCache>
                <c:ptCount val="4"/>
                <c:pt idx="0">
                  <c:v>Opción 1</c:v>
                </c:pt>
                <c:pt idx="1">
                  <c:v>Opción 3</c:v>
                </c:pt>
                <c:pt idx="2">
                  <c:v>Opción 4</c:v>
                </c:pt>
                <c:pt idx="3">
                  <c:v>Opción 5</c:v>
                </c:pt>
              </c:strCache>
            </c:strRef>
          </c:cat>
          <c:val>
            <c:numRef>
              <c:f>Hoja5!$B$4:$B$7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34</c:v>
                </c:pt>
                <c:pt idx="3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35-4EA6-BEB6-B654097912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4697072"/>
        <c:axId val="414703632"/>
      </c:barChart>
      <c:catAx>
        <c:axId val="41469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4703632"/>
        <c:crosses val="autoZero"/>
        <c:auto val="1"/>
        <c:lblAlgn val="ctr"/>
        <c:lblOffset val="100"/>
        <c:noMultiLvlLbl val="0"/>
      </c:catAx>
      <c:valAx>
        <c:axId val="41470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469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[Valoración del pilotaje vacunación  en centros escolares (Colegios)(1-19) (1).xlsx]Hoja2!TablaDinámica14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¿</a:t>
            </a:r>
            <a:r>
              <a:rPr lang="es-ES" dirty="0"/>
              <a:t>Cómo calificaría su satisfacción general con el programa piloto de vacunación escolar</a:t>
            </a:r>
            <a:r>
              <a:rPr lang="es-ES" dirty="0" smtClean="0"/>
              <a:t>? </a:t>
            </a:r>
            <a:r>
              <a:rPr lang="es-ES" sz="1400" b="0" i="0" u="none" strike="noStrike" baseline="0" dirty="0" smtClean="0">
                <a:effectLst/>
              </a:rPr>
              <a:t>señale según satisfacción de la información recibida  siendo 1 lo mínimo y 5 lo máximo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</a:t>
                </a:r>
                <a:r>
                  <a:rPr lang="en-US" baseline="0"/>
                  <a:t> %</a:t>
                </a:r>
                <a:endParaRPr lang="en-US"/>
              </a:p>
            </c:rich>
          </c:tx>
          <c:numFmt formatCode="General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15 %</a:t>
                </a:r>
              </a:p>
            </c:rich>
          </c:tx>
          <c:numFmt formatCode="General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30 %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50</a:t>
                </a:r>
                <a:r>
                  <a:rPr lang="en-US" baseline="0"/>
                  <a:t> %</a:t>
                </a:r>
                <a:endParaRPr lang="en-US"/>
              </a:p>
            </c:rich>
          </c:tx>
          <c:numFmt formatCode="General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</a:t>
                </a:r>
                <a:r>
                  <a:rPr lang="en-US" baseline="0"/>
                  <a:t> %</a:t>
                </a:r>
                <a:endParaRPr lang="en-US"/>
              </a:p>
            </c:rich>
          </c:tx>
          <c:numFmt formatCode="General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15 %</a:t>
                </a:r>
              </a:p>
            </c:rich>
          </c:tx>
          <c:numFmt formatCode="General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30 %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50</a:t>
                </a:r>
                <a:r>
                  <a:rPr lang="en-US" baseline="0"/>
                  <a:t> %</a:t>
                </a:r>
                <a:endParaRPr lang="en-US"/>
              </a:p>
            </c:rich>
          </c:tx>
          <c:numFmt formatCode="General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</a:t>
                </a:r>
                <a:r>
                  <a:rPr lang="en-US" baseline="0"/>
                  <a:t> %</a:t>
                </a:r>
                <a:endParaRPr lang="en-US"/>
              </a:p>
            </c:rich>
          </c:tx>
          <c:numFmt formatCode="General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15 %</a:t>
                </a:r>
              </a:p>
            </c:rich>
          </c:tx>
          <c:numFmt formatCode="General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30 %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50</a:t>
                </a:r>
                <a:r>
                  <a:rPr lang="en-US" baseline="0"/>
                  <a:t> %</a:t>
                </a:r>
                <a:endParaRPr lang="en-US"/>
              </a:p>
            </c:rich>
          </c:tx>
          <c:numFmt formatCode="General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5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14-4DD3-954C-A676553875E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15 %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14-4DD3-954C-A676553875E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14-4DD3-954C-A676553875EB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50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14-4DD3-954C-A67655387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Hoja2!$A$4:$A$7</c:f>
              <c:strCache>
                <c:ptCount val="4"/>
                <c:pt idx="0">
                  <c:v>Opción 1</c:v>
                </c:pt>
                <c:pt idx="1">
                  <c:v>Opción 3</c:v>
                </c:pt>
                <c:pt idx="2">
                  <c:v>Opción 4</c:v>
                </c:pt>
                <c:pt idx="3">
                  <c:v>Opción 5</c:v>
                </c:pt>
              </c:strCache>
            </c:strRef>
          </c:cat>
          <c:val>
            <c:numRef>
              <c:f>Hoja2!$B$4:$B$7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14-4DD3-954C-A67655387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569208"/>
        <c:axId val="192561664"/>
      </c:barChart>
      <c:catAx>
        <c:axId val="19256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561664"/>
        <c:crosses val="autoZero"/>
        <c:auto val="1"/>
        <c:lblAlgn val="ctr"/>
        <c:lblOffset val="100"/>
        <c:noMultiLvlLbl val="0"/>
      </c:catAx>
      <c:valAx>
        <c:axId val="19256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56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[Valoración del pilotaje vacunación  en centros escolares (Colegios)(1-19) (1).xlsx]Hoja4!TablaDinámica28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¿</a:t>
            </a:r>
            <a:r>
              <a:rPr lang="es-ES" dirty="0"/>
              <a:t>Cómo calificaría la comunicación con las familias durante todo el proceso</a:t>
            </a:r>
            <a:r>
              <a:rPr lang="es-ES" dirty="0" smtClean="0"/>
              <a:t>? </a:t>
            </a:r>
            <a:r>
              <a:rPr lang="es-ES" sz="1400" b="0" i="0" u="none" strike="noStrike" baseline="0" dirty="0" smtClean="0">
                <a:effectLst/>
              </a:rPr>
              <a:t>señale según claridad de la información recibida  siendo 1 lo mínimo y 5 lo máximo</a:t>
            </a:r>
            <a:r>
              <a:rPr lang="es-ES" dirty="0" smtClean="0"/>
              <a:t> 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5,3</a:t>
                </a:r>
                <a:r>
                  <a:rPr lang="en-US" baseline="0"/>
                  <a:t> %</a:t>
                </a:r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10,5%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26,3 %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57,9 %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5,3</a:t>
                </a:r>
                <a:r>
                  <a:rPr lang="en-US" baseline="0"/>
                  <a:t> %</a:t>
                </a:r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10,5%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26,3 %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57,9 %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5,3</a:t>
                </a:r>
                <a:r>
                  <a:rPr lang="en-US" baseline="0"/>
                  <a:t> %</a:t>
                </a:r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10,5%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26,3 %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57,9 %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5,3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AE-42A2-9FEC-64FD17C308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10,5%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E-42A2-9FEC-64FD17C308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26,3 %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E-42A2-9FEC-64FD17C308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57,9 %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E-42A2-9FEC-64FD17C30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Hoja4!$A$4:$A$8</c:f>
              <c:strCache>
                <c:ptCount val="5"/>
                <c:pt idx="0">
                  <c:v>Opción 2</c:v>
                </c:pt>
                <c:pt idx="1">
                  <c:v>Opción 3</c:v>
                </c:pt>
                <c:pt idx="2">
                  <c:v>Opción 4</c:v>
                </c:pt>
                <c:pt idx="3">
                  <c:v>Opción 5</c:v>
                </c:pt>
                <c:pt idx="4">
                  <c:v>(en blanco)</c:v>
                </c:pt>
              </c:strCache>
            </c:strRef>
          </c:cat>
          <c:val>
            <c:numRef>
              <c:f>Hoja4!$B$4:$B$8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AE-42A2-9FEC-64FD17C308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437032"/>
        <c:axId val="197435392"/>
      </c:barChart>
      <c:catAx>
        <c:axId val="19743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435392"/>
        <c:crosses val="autoZero"/>
        <c:auto val="1"/>
        <c:lblAlgn val="ctr"/>
        <c:lblOffset val="100"/>
        <c:noMultiLvlLbl val="0"/>
      </c:catAx>
      <c:valAx>
        <c:axId val="19743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43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[Valoración del pilotaje vacunación  en centros escolares (Colegios)(1-19) (1).xlsx]Hoja6!TablaDinámica52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¿</a:t>
            </a:r>
            <a:r>
              <a:rPr lang="es-ES" dirty="0"/>
              <a:t>Recomendaría este programa de vacunación a otros centros escolares</a:t>
            </a:r>
            <a:r>
              <a:rPr lang="es-ES" dirty="0" smtClean="0"/>
              <a:t>? </a:t>
            </a:r>
            <a:r>
              <a:rPr lang="es-ES" sz="1400" b="0" i="0" u="none" strike="noStrike" baseline="0" dirty="0" smtClean="0">
                <a:effectLst/>
              </a:rPr>
              <a:t>señale según su satisfacción   siendo 1 lo mínimo y 5 lo máximo </a:t>
            </a:r>
            <a:r>
              <a:rPr lang="es-ES" dirty="0" smtClean="0"/>
              <a:t> 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5,3 %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5,3 %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15,8 %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73,7 %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5,3 %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5,3 %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15,8 %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73,7 %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5,3 %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5,3 %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15,8 %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73,7 %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Hoja6!$B$3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5,3 %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B6-4089-A986-6AE6B559A0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5,3 %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B6-4089-A986-6AE6B559A0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15,8 %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B6-4089-A986-6AE6B559A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73,7 %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B6-4089-A986-6AE6B559A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Hoja6!$A$4:$A$7</c:f>
              <c:strCache>
                <c:ptCount val="4"/>
                <c:pt idx="0">
                  <c:v>Opción 1</c:v>
                </c:pt>
                <c:pt idx="1">
                  <c:v>Opción 3</c:v>
                </c:pt>
                <c:pt idx="2">
                  <c:v>Opción 4</c:v>
                </c:pt>
                <c:pt idx="3">
                  <c:v>Opción 5</c:v>
                </c:pt>
              </c:strCache>
            </c:strRef>
          </c:cat>
          <c:val>
            <c:numRef>
              <c:f>Hoja6!$B$4:$B$7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B6-4089-A986-6AE6B559A0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4243352"/>
        <c:axId val="434243680"/>
      </c:barChart>
      <c:catAx>
        <c:axId val="43424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4243680"/>
        <c:crosses val="autoZero"/>
        <c:auto val="1"/>
        <c:lblAlgn val="ctr"/>
        <c:lblOffset val="100"/>
        <c:noMultiLvlLbl val="0"/>
      </c:catAx>
      <c:valAx>
        <c:axId val="43424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424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B79C51-28E4-1A4E-9104-7A3D3416B7D5}" type="datetimeFigureOut">
              <a:rPr lang="en-US" smtClean="0">
                <a:latin typeface="Arial" charset="0"/>
              </a:rPr>
              <a:pPr/>
              <a:t>12/13/2024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B93241-1C6B-8247-9681-2F5B07E7CA86}" type="slidenum">
              <a:rPr lang="en-US" smtClean="0">
                <a:latin typeface="Arial" charset="0"/>
              </a:rPr>
              <a:pPr/>
              <a:t>‹Nº›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2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C4A1040F-ACD4-1242-A2FA-A3047F7C498A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23A96204-D726-2441-8F9E-4E5E95FD749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curva de incidencia</a:t>
            </a:r>
            <a:r>
              <a:rPr lang="es-ES" baseline="0" dirty="0" smtClean="0"/>
              <a:t> semanal, destacar que los niños de 0 a 4 años son los que más sufren la gripe y los que más la contagian.</a:t>
            </a:r>
          </a:p>
          <a:p>
            <a:r>
              <a:rPr lang="es-ES" baseline="0" dirty="0" smtClean="0"/>
              <a:t>Destacar que hay más ingresos hospitalarios en niños de 0 a 4 años por gripe que por meningitis</a:t>
            </a:r>
          </a:p>
          <a:p>
            <a:r>
              <a:rPr lang="es-ES" baseline="0" dirty="0" smtClean="0"/>
              <a:t>Destacar lo importante es que de todos los niños hospitalizados  </a:t>
            </a:r>
            <a:r>
              <a:rPr lang="es-ES" baseline="0" smtClean="0"/>
              <a:t>por gripe desde </a:t>
            </a:r>
            <a:r>
              <a:rPr lang="es-ES" baseline="0" dirty="0" smtClean="0"/>
              <a:t>0 hasta 15 años, el 70% tienen menos de 5 años.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9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6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7642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00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2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69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74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78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043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87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495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80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/>
              <a:t>Haga clic para editar el título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24000" y="1900362"/>
            <a:ext cx="4444332" cy="4312868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Insertar</a:t>
            </a:r>
            <a:r>
              <a:rPr lang="en-US" dirty="0"/>
              <a:t> imagen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/>
              <a:t>Haga clic para editar el título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tx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/>
              <a:t>Haga clic para editar el subtítulo de la diapositiva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200" b="0" i="0" baseline="0" noProof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s-ES_tradnl" sz="1200" b="0" i="0" baseline="0" noProof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umeraciones gig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n-US" sz="1200" b="0" i="0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80000"/>
            <a:ext cx="6121101" cy="5778000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 algn="ctr">
              <a:buNone/>
              <a:defRPr sz="40000" b="1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/>
              <a:t>Nº</a:t>
            </a:r>
          </a:p>
        </p:txBody>
      </p:sp>
    </p:spTree>
    <p:extLst>
      <p:ext uri="{BB962C8B-B14F-4D97-AF65-F5344CB8AC3E}">
        <p14:creationId xmlns:p14="http://schemas.microsoft.com/office/powerpoint/2010/main" val="8990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lio imágen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n-US" sz="1200" b="0" i="0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/>
              <a:t>Haga clic para editar el título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tx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/>
              <a:t>Haga clic para editar el subtítulo de la diapositiva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20881404">
            <a:off x="997910" y="1891462"/>
            <a:ext cx="2502855" cy="1774223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Insertar</a:t>
            </a:r>
            <a:r>
              <a:rPr lang="en-US" dirty="0"/>
              <a:t> imagen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090728" y="1657526"/>
            <a:ext cx="2479406" cy="1772450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Insertar</a:t>
            </a:r>
            <a:r>
              <a:rPr lang="en-US" dirty="0"/>
              <a:t> imagen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21411138">
            <a:off x="1088080" y="4264977"/>
            <a:ext cx="2478118" cy="1761079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Insertar</a:t>
            </a:r>
            <a:r>
              <a:rPr lang="en-US" dirty="0"/>
              <a:t> imagen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 rot="364430">
            <a:off x="4287380" y="4058949"/>
            <a:ext cx="2470800" cy="1752285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Insertar</a:t>
            </a:r>
            <a:r>
              <a:rPr lang="en-US" dirty="0"/>
              <a:t> imagen</a:t>
            </a:r>
          </a:p>
        </p:txBody>
      </p:sp>
    </p:spTree>
    <p:extLst>
      <p:ext uri="{BB962C8B-B14F-4D97-AF65-F5344CB8AC3E}">
        <p14:creationId xmlns:p14="http://schemas.microsoft.com/office/powerpoint/2010/main" val="212743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49ACA-475C-E45A-5AA4-208566073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998594-E046-5E40-5F7C-6FFB5F771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81798F-A5CA-A1C8-07A1-20485F66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80BE-AD2E-4CE0-AB34-D127D027F1E3}" type="datetimeFigureOut">
              <a:rPr lang="es-ES" smtClean="0"/>
              <a:pPr/>
              <a:t>13/12/2024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97A52E-815D-8682-2FA2-A86CAA8F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D991D-4ED2-81BA-357B-35BF971E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F7F7-9E11-40A6-A2C1-4114826360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04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82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30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n-US" sz="1200" b="0" i="0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787" r:id="rId3"/>
    <p:sldLayoutId id="2147483850" r:id="rId4"/>
    <p:sldLayoutId id="2147483851" r:id="rId5"/>
    <p:sldLayoutId id="2147483852" r:id="rId6"/>
    <p:sldLayoutId id="21474838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E486-C975-426D-87CD-1A8A1FC7D975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D5ED2-5A1D-4C87-9C42-559A84A22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93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4.sv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C92E7C86-0F1C-4562-62B0-744A4CFBBC32}"/>
              </a:ext>
            </a:extLst>
          </p:cNvPr>
          <p:cNvSpPr/>
          <p:nvPr/>
        </p:nvSpPr>
        <p:spPr>
          <a:xfrm>
            <a:off x="642796" y="1683945"/>
            <a:ext cx="1116171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s-ES_tradnl" sz="4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C</a:t>
            </a:r>
            <a:r>
              <a:rPr lang="es-ES_tradnl" sz="4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AMPAÑA DE VACUNACIÓN DE GRIPE DE LA TEMPORADA 2024-2025</a:t>
            </a:r>
          </a:p>
          <a:p>
            <a:pPr algn="ctr">
              <a:defRPr/>
            </a:pPr>
            <a:endParaRPr lang="es-ES_tradnl" sz="4400" b="1" dirty="0">
              <a:solidFill>
                <a:schemeClr val="tx1">
                  <a:lumMod val="90000"/>
                  <a:lumOff val="10000"/>
                </a:schemeClr>
              </a:solidFill>
              <a:latin typeface="Arial Rounded MT Bold" panose="020F0704030504030204" pitchFamily="34" charset="0"/>
            </a:endParaRPr>
          </a:p>
          <a:p>
            <a:pPr algn="ctr">
              <a:defRPr/>
            </a:pPr>
            <a:r>
              <a:rPr lang="es-ES_tradnl" sz="4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RESULTADOS DE LA EXPERIENCIA PILOTO DE VACUNACIÓN EN CENTROS EDUCATIVOS.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8EC8EC9-6135-3D98-9A1E-0FC5357AA96E}"/>
              </a:ext>
            </a:extLst>
          </p:cNvPr>
          <p:cNvSpPr txBox="1"/>
          <p:nvPr/>
        </p:nvSpPr>
        <p:spPr>
          <a:xfrm>
            <a:off x="-155418" y="5852374"/>
            <a:ext cx="637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 General de Salud </a:t>
            </a:r>
            <a:r>
              <a:rPr lang="es-E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Pública y SALUD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4" y="467410"/>
            <a:ext cx="1860630" cy="5892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EC8EC9-6135-3D98-9A1E-0FC5357AA96E}"/>
              </a:ext>
            </a:extLst>
          </p:cNvPr>
          <p:cNvSpPr txBox="1"/>
          <p:nvPr/>
        </p:nvSpPr>
        <p:spPr>
          <a:xfrm>
            <a:off x="5819566" y="5852373"/>
            <a:ext cx="637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 General de </a:t>
            </a:r>
            <a:r>
              <a:rPr lang="es-E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 Educativa, Ordenación </a:t>
            </a:r>
          </a:p>
          <a:p>
            <a:pPr algn="ctr"/>
            <a:r>
              <a:rPr lang="es-E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Académica y Educación Permanente</a:t>
            </a:r>
            <a:endParaRPr lang="es-E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57" y="467410"/>
            <a:ext cx="1889929" cy="7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324" y="883285"/>
            <a:ext cx="94982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RESULTADOS: COBERTURAS OBTENIDAS</a:t>
            </a:r>
          </a:p>
          <a:p>
            <a:r>
              <a:rPr lang="es-ES" sz="3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ROVINCIA DE TERUEL</a:t>
            </a:r>
            <a:endParaRPr lang="es-ES" sz="3600" b="1" i="0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47" y="2295779"/>
            <a:ext cx="10458832" cy="9618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47" y="3335352"/>
            <a:ext cx="10458832" cy="163619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538771" y="5172483"/>
            <a:ext cx="1132588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Cobertura alcanzada experiencia piloto 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PROVINCIA DE TERUEL:  47,5 %</a:t>
            </a:r>
          </a:p>
          <a:p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i="1" dirty="0" smtClean="0">
                <a:latin typeface="Arial" charset="0"/>
                <a:ea typeface="Arial" charset="0"/>
                <a:cs typeface="Arial" charset="0"/>
              </a:rPr>
              <a:t>Nota: Coberturas obtenidas exclusivamente en el ámbito escolar, sin incluir los niños y niñas vacunados en su Centro de Salud </a:t>
            </a:r>
          </a:p>
        </p:txBody>
      </p:sp>
    </p:spTree>
    <p:extLst>
      <p:ext uri="{BB962C8B-B14F-4D97-AF65-F5344CB8AC3E}">
        <p14:creationId xmlns:p14="http://schemas.microsoft.com/office/powerpoint/2010/main" val="15949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88" t="42903" r="-588" b="31215"/>
          <a:stretch/>
        </p:blipFill>
        <p:spPr>
          <a:xfrm>
            <a:off x="963001" y="3195872"/>
            <a:ext cx="10781585" cy="21094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94876"/>
          <a:stretch/>
        </p:blipFill>
        <p:spPr>
          <a:xfrm>
            <a:off x="803265" y="2475564"/>
            <a:ext cx="10805519" cy="41858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33734" y="1294646"/>
            <a:ext cx="469352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ZARAGOZA CAPITAL</a:t>
            </a:r>
            <a:endParaRPr lang="es-ES" sz="3600" b="1" i="0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3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0693" y="740648"/>
            <a:ext cx="844688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RESULTADOS: COBERTURAS OBTENIDAS EN ZARAGOZA CAPITAL</a:t>
            </a:r>
            <a:endParaRPr lang="es-ES" sz="3600" b="1" i="0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97" y="3200587"/>
            <a:ext cx="10165874" cy="19333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97" y="2082297"/>
            <a:ext cx="10165874" cy="101346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38771" y="5247851"/>
            <a:ext cx="1132588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Cobertura alcanzada experiencia piloto 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ZARAGOZA CAPITAL: 51,83%</a:t>
            </a:r>
          </a:p>
          <a:p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i="1" dirty="0" smtClean="0">
                <a:latin typeface="Arial" charset="0"/>
                <a:ea typeface="Arial" charset="0"/>
                <a:cs typeface="Arial" charset="0"/>
              </a:rPr>
              <a:t>Nota: Coberturas obtenidas exclusivamente en el ámbito escolar, sin incluir los niños y niñas vacunados en su Centro de Salud </a:t>
            </a:r>
          </a:p>
        </p:txBody>
      </p:sp>
    </p:spTree>
    <p:extLst>
      <p:ext uri="{BB962C8B-B14F-4D97-AF65-F5344CB8AC3E}">
        <p14:creationId xmlns:p14="http://schemas.microsoft.com/office/powerpoint/2010/main" val="38900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8341"/>
          <a:stretch/>
        </p:blipFill>
        <p:spPr>
          <a:xfrm>
            <a:off x="700451" y="2534969"/>
            <a:ext cx="10781585" cy="25802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94876"/>
          <a:stretch/>
        </p:blipFill>
        <p:spPr>
          <a:xfrm>
            <a:off x="676517" y="1814662"/>
            <a:ext cx="10805519" cy="41858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89291" y="579422"/>
            <a:ext cx="60614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PROVINCIA DE ZARAGOZA</a:t>
            </a:r>
            <a:endParaRPr lang="es-ES" sz="3600" b="1" i="0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5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18275" y="515414"/>
            <a:ext cx="94982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RESULTADOS: COBERTURAS OBTENIDAS</a:t>
            </a:r>
          </a:p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PROVINCIA DE ZARAGOZA</a:t>
            </a:r>
            <a:endParaRPr lang="es-ES" sz="3600" b="1" i="0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58" y="2982453"/>
            <a:ext cx="10165874" cy="15563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55" y="1792585"/>
            <a:ext cx="10165874" cy="101346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80657" y="4843605"/>
            <a:ext cx="115840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Cobertura alcanzada 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PROVINCIA DE ZARAGOZA –sin Zaragoza capital- : 48,3 %</a:t>
            </a:r>
          </a:p>
          <a:p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i="1" dirty="0" smtClean="0">
                <a:latin typeface="Arial" charset="0"/>
                <a:ea typeface="Arial" charset="0"/>
                <a:cs typeface="Arial" charset="0"/>
              </a:rPr>
              <a:t>Nota: Coberturas obtenidas exclusivamente en el ámbito escolar, sin incluir los niños y niñas vacunados en su Centro de Salud </a:t>
            </a:r>
          </a:p>
        </p:txBody>
      </p:sp>
    </p:spTree>
    <p:extLst>
      <p:ext uri="{BB962C8B-B14F-4D97-AF65-F5344CB8AC3E}">
        <p14:creationId xmlns:p14="http://schemas.microsoft.com/office/powerpoint/2010/main" val="37435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0736" y="279041"/>
            <a:ext cx="1083699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vacunación escolar ha influido en las coberturas de vacunación frente a la gripe infantil conseguidas en las zonas básicas de salud</a:t>
            </a:r>
            <a:endParaRPr lang="es-ES" sz="4400" b="1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56293"/>
              </p:ext>
            </p:extLst>
          </p:nvPr>
        </p:nvGraphicFramePr>
        <p:xfrm>
          <a:off x="769547" y="1213162"/>
          <a:ext cx="10628764" cy="4979407"/>
        </p:xfrm>
        <a:graphic>
          <a:graphicData uri="http://schemas.openxmlformats.org/drawingml/2006/table">
            <a:tbl>
              <a:tblPr/>
              <a:tblGrid>
                <a:gridCol w="1575301">
                  <a:extLst>
                    <a:ext uri="{9D8B030D-6E8A-4147-A177-3AD203B41FA5}">
                      <a16:colId xmlns:a16="http://schemas.microsoft.com/office/drawing/2014/main" val="3145320228"/>
                    </a:ext>
                  </a:extLst>
                </a:gridCol>
                <a:gridCol w="3455444">
                  <a:extLst>
                    <a:ext uri="{9D8B030D-6E8A-4147-A177-3AD203B41FA5}">
                      <a16:colId xmlns:a16="http://schemas.microsoft.com/office/drawing/2014/main" val="3989359510"/>
                    </a:ext>
                  </a:extLst>
                </a:gridCol>
                <a:gridCol w="978293">
                  <a:extLst>
                    <a:ext uri="{9D8B030D-6E8A-4147-A177-3AD203B41FA5}">
                      <a16:colId xmlns:a16="http://schemas.microsoft.com/office/drawing/2014/main" val="3361862610"/>
                    </a:ext>
                  </a:extLst>
                </a:gridCol>
                <a:gridCol w="1086994">
                  <a:extLst>
                    <a:ext uri="{9D8B030D-6E8A-4147-A177-3AD203B41FA5}">
                      <a16:colId xmlns:a16="http://schemas.microsoft.com/office/drawing/2014/main" val="785831717"/>
                    </a:ext>
                  </a:extLst>
                </a:gridCol>
                <a:gridCol w="1086994">
                  <a:extLst>
                    <a:ext uri="{9D8B030D-6E8A-4147-A177-3AD203B41FA5}">
                      <a16:colId xmlns:a16="http://schemas.microsoft.com/office/drawing/2014/main" val="3634860404"/>
                    </a:ext>
                  </a:extLst>
                </a:gridCol>
                <a:gridCol w="815246">
                  <a:extLst>
                    <a:ext uri="{9D8B030D-6E8A-4147-A177-3AD203B41FA5}">
                      <a16:colId xmlns:a16="http://schemas.microsoft.com/office/drawing/2014/main" val="2943860408"/>
                    </a:ext>
                  </a:extLst>
                </a:gridCol>
                <a:gridCol w="815246">
                  <a:extLst>
                    <a:ext uri="{9D8B030D-6E8A-4147-A177-3AD203B41FA5}">
                      <a16:colId xmlns:a16="http://schemas.microsoft.com/office/drawing/2014/main" val="1768118704"/>
                    </a:ext>
                  </a:extLst>
                </a:gridCol>
                <a:gridCol w="815246">
                  <a:extLst>
                    <a:ext uri="{9D8B030D-6E8A-4147-A177-3AD203B41FA5}">
                      <a16:colId xmlns:a16="http://schemas.microsoft.com/office/drawing/2014/main" val="2270910075"/>
                    </a:ext>
                  </a:extLst>
                </a:gridCol>
              </a:tblGrid>
              <a:tr h="64904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SANITARIO 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ALUMNOS DIANA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ALUMNOS VACUNADOS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VACUNAL (%)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vacunal la zbs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lugar que ocupa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zbs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su sector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total del sector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32286"/>
                  </a:ext>
                </a:extLst>
              </a:tr>
              <a:tr h="507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HUESCA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 SARIÑENA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79,12%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848605"/>
                  </a:ext>
                </a:extLst>
              </a:tr>
              <a:tr h="507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BARBASTRO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BARBASTRO (C.S. BINÉFAR)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54,34%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48426"/>
                  </a:ext>
                </a:extLst>
              </a:tr>
              <a:tr h="507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TERUEL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TERUEL (C.S. MONREAL DEL CAMPO)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58,93%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66555"/>
                  </a:ext>
                </a:extLst>
              </a:tr>
              <a:tr h="507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ALCAÑIZ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ALCAÑIZ (C.S. CALANDA)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37,50%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608008"/>
                  </a:ext>
                </a:extLst>
              </a:tr>
              <a:tr h="507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CALATAYUD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CALATAYUD (C.S. CALATAYUD URBANO)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41,82%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55669"/>
                  </a:ext>
                </a:extLst>
              </a:tr>
              <a:tr h="4157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ZARAGOZA I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ZARAGOZA I (C.S. ACTUR NORTE)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58,26%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784628"/>
                  </a:ext>
                </a:extLst>
              </a:tr>
              <a:tr h="3650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ZARAGOZA I (C.S. ACTUR OESTE)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46,03%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80253"/>
                  </a:ext>
                </a:extLst>
              </a:tr>
              <a:tr h="507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ZARAGOZA II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 LAS FUENTES NORTE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47,39%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630976"/>
                  </a:ext>
                </a:extLst>
              </a:tr>
              <a:tr h="507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ZARAGOZA III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 UTEBO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54,61%</a:t>
                      </a:r>
                    </a:p>
                  </a:txBody>
                  <a:tcPr marL="8862" marR="8862" marT="8862" marB="425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862" marR="8862" marT="8862" marB="4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12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0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0325" y="541592"/>
            <a:ext cx="10121774" cy="5478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Desarrollo de la actividad en el aula</a:t>
            </a:r>
          </a:p>
          <a:p>
            <a:pPr algn="ctr"/>
            <a:endParaRPr lang="es-ES" sz="4400" b="1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E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 trabajó este tema en el aula, como una actividad más, con materiales educativos que se facilitaron al profesorado implicado.</a:t>
            </a:r>
          </a:p>
          <a:p>
            <a:pPr algn="just"/>
            <a:endParaRPr lang="es-ES" sz="28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E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 acto de vacunación se realizó con absoluta normalidad, en un ambiente facilitador del proceso para los niños y niñas.</a:t>
            </a:r>
          </a:p>
          <a:p>
            <a:pPr algn="just"/>
            <a:endParaRPr lang="es-ES" sz="2800" b="1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s-ES" sz="4400" b="1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7200" b="23067"/>
          <a:stretch/>
        </p:blipFill>
        <p:spPr>
          <a:xfrm>
            <a:off x="-786384" y="1088136"/>
            <a:ext cx="14453616" cy="48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687822" y="823865"/>
            <a:ext cx="10515600" cy="5603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</a:rPr>
              <a:t>CUESTIONARIO A FAMILIAS:</a:t>
            </a:r>
          </a:p>
          <a:p>
            <a:endParaRPr lang="es-ES" dirty="0"/>
          </a:p>
          <a:p>
            <a:r>
              <a:rPr lang="es-ES" dirty="0" smtClean="0"/>
              <a:t>Se realizó un cuestionario </a:t>
            </a:r>
            <a:r>
              <a:rPr lang="es-ES" dirty="0" err="1" smtClean="0"/>
              <a:t>on</a:t>
            </a:r>
            <a:r>
              <a:rPr lang="es-ES" dirty="0" smtClean="0"/>
              <a:t> line, de fácil respuesta tipo </a:t>
            </a:r>
            <a:r>
              <a:rPr lang="es-ES" dirty="0" err="1" smtClean="0"/>
              <a:t>liker</a:t>
            </a:r>
            <a:r>
              <a:rPr lang="es-ES" dirty="0" smtClean="0"/>
              <a:t> de 1 a 5, siendo uno la calificación </a:t>
            </a:r>
            <a:r>
              <a:rPr lang="es-ES" dirty="0" err="1" smtClean="0"/>
              <a:t>minima</a:t>
            </a:r>
            <a:r>
              <a:rPr lang="es-ES" dirty="0" smtClean="0"/>
              <a:t> y 5 la máxima. (</a:t>
            </a:r>
            <a:r>
              <a:rPr lang="es-ES" dirty="0" err="1" smtClean="0"/>
              <a:t>forms</a:t>
            </a:r>
            <a:r>
              <a:rPr lang="es-ES" dirty="0" smtClean="0"/>
              <a:t>)</a:t>
            </a:r>
          </a:p>
          <a:p>
            <a:r>
              <a:rPr lang="es-ES" dirty="0" smtClean="0"/>
              <a:t>Dos cuestiones abiertas donde escribir valoraciones cualitativas y sugerencias.</a:t>
            </a:r>
          </a:p>
          <a:p>
            <a:r>
              <a:rPr lang="es-ES" dirty="0" smtClean="0"/>
              <a:t>183 respuestas recibidas</a:t>
            </a:r>
            <a:endParaRPr lang="es-ES" sz="24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s-ES" dirty="0" smtClean="0"/>
              <a:t>Resultados muy satisfactorios: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-Alrededor del 80% responde con las 0pciones 4 y 5 a todas las preguntas.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31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Grado de satisfacción Familias</a:t>
            </a:r>
            <a:endParaRPr lang="es-ES" b="1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21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DECF245-5D64-CD0A-6638-1E34B046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627" y="0"/>
            <a:ext cx="8730745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1769505" y="6500388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7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Familias: Claridad de la información recibida</a:t>
            </a:r>
            <a:endParaRPr lang="es-ES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32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¿Recomendaría este programa de vacunación a otras familias?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712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7941" y="143691"/>
            <a:ext cx="10728355" cy="698281"/>
          </a:xfrm>
        </p:spPr>
        <p:txBody>
          <a:bodyPr>
            <a:normAutofit/>
          </a:bodyPr>
          <a:lstStyle/>
          <a:p>
            <a:r>
              <a:rPr lang="es-ES" sz="3200" dirty="0" smtClean="0"/>
              <a:t>Aportaciones y sugerencias (familias)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3743" y="995882"/>
            <a:ext cx="11090495" cy="563125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“</a:t>
            </a:r>
            <a:r>
              <a:rPr lang="es-ES" i="1" dirty="0" smtClean="0">
                <a:solidFill>
                  <a:srgbClr val="C00000"/>
                </a:solidFill>
              </a:rPr>
              <a:t>Todo </a:t>
            </a:r>
            <a:r>
              <a:rPr lang="es-ES" i="1" dirty="0">
                <a:solidFill>
                  <a:srgbClr val="C00000"/>
                </a:solidFill>
              </a:rPr>
              <a:t>el proceso ha sido sencillo y los peques lo han aceptado genial. Espero que se repita en </a:t>
            </a:r>
            <a:r>
              <a:rPr lang="es-ES" i="1" dirty="0" smtClean="0">
                <a:solidFill>
                  <a:srgbClr val="C00000"/>
                </a:solidFill>
              </a:rPr>
              <a:t>más </a:t>
            </a:r>
            <a:r>
              <a:rPr lang="es-ES" i="1" dirty="0">
                <a:solidFill>
                  <a:srgbClr val="C00000"/>
                </a:solidFill>
              </a:rPr>
              <a:t>ocasiones</a:t>
            </a:r>
            <a:r>
              <a:rPr lang="es-ES" i="1" dirty="0" smtClean="0">
                <a:solidFill>
                  <a:srgbClr val="C00000"/>
                </a:solidFill>
              </a:rPr>
              <a:t>.”</a:t>
            </a:r>
          </a:p>
          <a:p>
            <a:endParaRPr lang="es-ES" i="1" dirty="0" smtClean="0"/>
          </a:p>
          <a:p>
            <a:r>
              <a:rPr lang="es-ES" i="1" dirty="0" smtClean="0"/>
              <a:t>“</a:t>
            </a:r>
            <a:r>
              <a:rPr lang="es-ES" i="1" dirty="0" err="1" smtClean="0"/>
              <a:t>Habilitaria</a:t>
            </a:r>
            <a:r>
              <a:rPr lang="es-ES" i="1" dirty="0" smtClean="0"/>
              <a:t> </a:t>
            </a:r>
            <a:r>
              <a:rPr lang="es-ES" i="1" dirty="0"/>
              <a:t>si posible </a:t>
            </a:r>
            <a:r>
              <a:rPr lang="es-ES" i="1" dirty="0" smtClean="0"/>
              <a:t>opción </a:t>
            </a:r>
            <a:r>
              <a:rPr lang="es-ES" i="1" dirty="0"/>
              <a:t>digital para la </a:t>
            </a:r>
            <a:r>
              <a:rPr lang="es-ES" i="1" dirty="0" smtClean="0"/>
              <a:t>confirmación”</a:t>
            </a:r>
          </a:p>
          <a:p>
            <a:endParaRPr lang="es-ES" i="1" dirty="0" smtClean="0"/>
          </a:p>
          <a:p>
            <a:r>
              <a:rPr lang="es-ES" i="1" dirty="0">
                <a:solidFill>
                  <a:srgbClr val="C00000"/>
                </a:solidFill>
              </a:rPr>
              <a:t>"Que se siga haciendo y se amplíe al resto de niños de más edad”</a:t>
            </a:r>
          </a:p>
          <a:p>
            <a:endParaRPr lang="es-ES" i="1" dirty="0" smtClean="0"/>
          </a:p>
          <a:p>
            <a:r>
              <a:rPr lang="es-ES" i="1" dirty="0"/>
              <a:t>"Una iniciativa de 10, es muy de agradecer para la conciliación </a:t>
            </a:r>
            <a:r>
              <a:rPr lang="es-ES" i="1" dirty="0" smtClean="0"/>
              <a:t>familiar”</a:t>
            </a:r>
          </a:p>
          <a:p>
            <a:endParaRPr lang="es-ES" i="1" dirty="0" smtClean="0"/>
          </a:p>
          <a:p>
            <a:r>
              <a:rPr lang="es-ES" i="1" dirty="0">
                <a:solidFill>
                  <a:srgbClr val="C00000"/>
                </a:solidFill>
              </a:rPr>
              <a:t>"Me encantaría seguir contando con este proyecto en el centro en años sucesivos”</a:t>
            </a:r>
          </a:p>
          <a:p>
            <a:endParaRPr lang="es-ES" i="1" dirty="0" smtClean="0"/>
          </a:p>
          <a:p>
            <a:r>
              <a:rPr lang="es-ES" i="1" dirty="0"/>
              <a:t>"Esta idea ha sido muy buena porque muchos padres trabajamos y así no tenemos que perder tiempo en ir al médico a que les pongan la vacuna. También que al estar todos los niños juntos, se la pusieron sin rechistar. Al año que viene por favor, hacerlo así 👍👍👍👍"</a:t>
            </a:r>
            <a:endParaRPr lang="es-ES" i="1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2911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Cuestionario Equipos directivos Colegios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Cuestionario </a:t>
            </a:r>
            <a:r>
              <a:rPr lang="es-ES" dirty="0" err="1" smtClean="0"/>
              <a:t>on</a:t>
            </a:r>
            <a:r>
              <a:rPr lang="es-ES" dirty="0" smtClean="0"/>
              <a:t> line, de fácil respuesta tipo </a:t>
            </a:r>
            <a:r>
              <a:rPr lang="es-ES" dirty="0" err="1" smtClean="0"/>
              <a:t>liker</a:t>
            </a:r>
            <a:r>
              <a:rPr lang="es-ES" dirty="0" smtClean="0"/>
              <a:t> de 1 a 5, siendo uno la calificación </a:t>
            </a:r>
            <a:r>
              <a:rPr lang="es-ES" dirty="0" err="1" smtClean="0"/>
              <a:t>minima</a:t>
            </a:r>
            <a:r>
              <a:rPr lang="es-ES" dirty="0" smtClean="0"/>
              <a:t> y 5 la máxima. (</a:t>
            </a:r>
            <a:r>
              <a:rPr lang="es-ES" dirty="0" err="1" smtClean="0"/>
              <a:t>forms</a:t>
            </a:r>
            <a:r>
              <a:rPr lang="es-ES" dirty="0" smtClean="0"/>
              <a:t>)</a:t>
            </a:r>
          </a:p>
          <a:p>
            <a:r>
              <a:rPr lang="es-ES" dirty="0" smtClean="0"/>
              <a:t>Dos cuestiones abiertas donde escribir valoraciones cualitativas y sugerencias.</a:t>
            </a:r>
          </a:p>
          <a:p>
            <a:r>
              <a:rPr lang="es-ES" dirty="0" smtClean="0"/>
              <a:t>19 respuestas recibidas</a:t>
            </a:r>
          </a:p>
          <a:p>
            <a:r>
              <a:rPr lang="es-ES" dirty="0" smtClean="0"/>
              <a:t>Resultados muy satisfactorios:</a:t>
            </a:r>
          </a:p>
          <a:p>
            <a:pPr marL="0" indent="0">
              <a:buNone/>
            </a:pPr>
            <a:r>
              <a:rPr lang="es-ES" dirty="0" smtClean="0"/>
              <a:t>-Alrededor del 80% responde con las 0pciones 4 y 5 a todas las preguntas.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72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407" y="365125"/>
            <a:ext cx="11298724" cy="132556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Equipos directivos: ¿Cómo </a:t>
            </a:r>
            <a:r>
              <a:rPr lang="es-ES" b="1" dirty="0"/>
              <a:t>calificaría su satisfacción general con el programa piloto de vacunación escolar?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881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6160" cy="132556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Equipos directivos: ¿Cómo </a:t>
            </a:r>
            <a:r>
              <a:rPr lang="es-ES" b="1" dirty="0"/>
              <a:t>calificaría la comunicación con las familias durante todo el proceso?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9901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2374" cy="1325563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4000" dirty="0" smtClean="0"/>
              <a:t> </a:t>
            </a:r>
            <a:r>
              <a:rPr lang="es-ES" sz="4000" b="1" dirty="0" smtClean="0"/>
              <a:t>Equipos directivos: ¿Recomendaría </a:t>
            </a:r>
            <a:r>
              <a:rPr lang="es-ES" sz="4000" b="1" dirty="0"/>
              <a:t>este programa de vacunación a otros centros escolares?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2193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755" y="334712"/>
            <a:ext cx="9144000" cy="1168255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Aportaciones y sugerencias</a:t>
            </a:r>
            <a:b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directivos de centros escolares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7241" y="1810693"/>
            <a:ext cx="9780760" cy="4571634"/>
          </a:xfrm>
        </p:spPr>
        <p:txBody>
          <a:bodyPr>
            <a:normAutofit/>
          </a:bodyPr>
          <a:lstStyle/>
          <a:p>
            <a:r>
              <a:rPr lang="es-ES" b="1" i="1" dirty="0">
                <a:solidFill>
                  <a:srgbClr val="C00000"/>
                </a:solidFill>
              </a:rPr>
              <a:t>Nos parece una buena medida que posibilita la conciliación familiar y el alumnado se siente seguro en su entorno escolar de tal manera que no le supone una experiencia negativa, sino al contrario, lo ve como una actividad más</a:t>
            </a:r>
            <a:r>
              <a:rPr lang="es-ES" b="1" i="1" dirty="0" smtClean="0">
                <a:solidFill>
                  <a:srgbClr val="C00000"/>
                </a:solidFill>
              </a:rPr>
              <a:t>.“</a:t>
            </a:r>
          </a:p>
          <a:p>
            <a:endParaRPr lang="es-ES" b="1" i="1" dirty="0" smtClean="0"/>
          </a:p>
          <a:p>
            <a:r>
              <a:rPr lang="es-ES" b="1" i="1" dirty="0" smtClean="0"/>
              <a:t>"Mantener </a:t>
            </a:r>
            <a:r>
              <a:rPr lang="es-ES" b="1" i="1" dirty="0"/>
              <a:t>el mismo proceso porque ha funcionado bien, pero con más tiempo entre las partes: informativas, formativas y </a:t>
            </a:r>
            <a:r>
              <a:rPr lang="es-ES" b="1" i="1" dirty="0" smtClean="0"/>
              <a:t>ejecutivas”</a:t>
            </a:r>
          </a:p>
          <a:p>
            <a:endParaRPr lang="es-ES" b="1" i="1" dirty="0">
              <a:solidFill>
                <a:srgbClr val="0070C0"/>
              </a:solidFill>
            </a:endParaRPr>
          </a:p>
          <a:p>
            <a:r>
              <a:rPr lang="es-ES" b="1" i="1" dirty="0" smtClean="0">
                <a:solidFill>
                  <a:srgbClr val="C00000"/>
                </a:solidFill>
              </a:rPr>
              <a:t>“Aprovechar </a:t>
            </a:r>
            <a:r>
              <a:rPr lang="es-ES" b="1" i="1" dirty="0">
                <a:solidFill>
                  <a:srgbClr val="C00000"/>
                </a:solidFill>
              </a:rPr>
              <a:t>la ocasión para vacunar al profesorado que lo desee porque es un grupo de riesgo al estar en contacto con estas edades."</a:t>
            </a:r>
          </a:p>
        </p:txBody>
      </p:sp>
    </p:spTree>
    <p:extLst>
      <p:ext uri="{BB962C8B-B14F-4D97-AF65-F5344CB8AC3E}">
        <p14:creationId xmlns:p14="http://schemas.microsoft.com/office/powerpoint/2010/main" val="4267549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228" y="1482957"/>
            <a:ext cx="3036721" cy="4835107"/>
          </a:xfrm>
          <a:custGeom>
            <a:avLst/>
            <a:gdLst/>
            <a:ahLst/>
            <a:cxnLst/>
            <a:rect l="l" t="t" r="r" b="b"/>
            <a:pathLst>
              <a:path w="4555082" h="7252661">
                <a:moveTo>
                  <a:pt x="0" y="0"/>
                </a:moveTo>
                <a:lnTo>
                  <a:pt x="4555082" y="0"/>
                </a:lnTo>
                <a:lnTo>
                  <a:pt x="4555082" y="7252661"/>
                </a:lnTo>
                <a:lnTo>
                  <a:pt x="0" y="7252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>
            <a:off x="4584859" y="1482957"/>
            <a:ext cx="3036721" cy="4835107"/>
          </a:xfrm>
          <a:custGeom>
            <a:avLst/>
            <a:gdLst/>
            <a:ahLst/>
            <a:cxnLst/>
            <a:rect l="l" t="t" r="r" b="b"/>
            <a:pathLst>
              <a:path w="4555082" h="7252661">
                <a:moveTo>
                  <a:pt x="0" y="0"/>
                </a:moveTo>
                <a:lnTo>
                  <a:pt x="4555082" y="0"/>
                </a:lnTo>
                <a:lnTo>
                  <a:pt x="4555082" y="7252661"/>
                </a:lnTo>
                <a:lnTo>
                  <a:pt x="0" y="7252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>
            <a:off x="830575" y="3022266"/>
            <a:ext cx="3428027" cy="825598"/>
          </a:xfrm>
          <a:custGeom>
            <a:avLst/>
            <a:gdLst/>
            <a:ahLst/>
            <a:cxnLst/>
            <a:rect l="l" t="t" r="r" b="b"/>
            <a:pathLst>
              <a:path w="5142041" h="1238397">
                <a:moveTo>
                  <a:pt x="0" y="0"/>
                </a:moveTo>
                <a:lnTo>
                  <a:pt x="5142042" y="0"/>
                </a:lnTo>
                <a:lnTo>
                  <a:pt x="5142042" y="1238397"/>
                </a:lnTo>
                <a:lnTo>
                  <a:pt x="0" y="1238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5" name="Freeform 5"/>
          <p:cNvSpPr/>
          <p:nvPr/>
        </p:nvSpPr>
        <p:spPr>
          <a:xfrm>
            <a:off x="4389206" y="3022266"/>
            <a:ext cx="3428027" cy="825598"/>
          </a:xfrm>
          <a:custGeom>
            <a:avLst/>
            <a:gdLst/>
            <a:ahLst/>
            <a:cxnLst/>
            <a:rect l="l" t="t" r="r" b="b"/>
            <a:pathLst>
              <a:path w="5142041" h="1238397">
                <a:moveTo>
                  <a:pt x="0" y="0"/>
                </a:moveTo>
                <a:lnTo>
                  <a:pt x="5142042" y="0"/>
                </a:lnTo>
                <a:lnTo>
                  <a:pt x="5142042" y="1238397"/>
                </a:lnTo>
                <a:lnTo>
                  <a:pt x="0" y="12383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5265" y="1725376"/>
            <a:ext cx="1298647" cy="1298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3897" y="1725376"/>
            <a:ext cx="1298647" cy="1298647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8143490" y="1482957"/>
            <a:ext cx="3036721" cy="4835107"/>
          </a:xfrm>
          <a:custGeom>
            <a:avLst/>
            <a:gdLst/>
            <a:ahLst/>
            <a:cxnLst/>
            <a:rect l="l" t="t" r="r" b="b"/>
            <a:pathLst>
              <a:path w="4555082" h="7252661">
                <a:moveTo>
                  <a:pt x="0" y="0"/>
                </a:moveTo>
                <a:lnTo>
                  <a:pt x="4555082" y="0"/>
                </a:lnTo>
                <a:lnTo>
                  <a:pt x="4555082" y="7252661"/>
                </a:lnTo>
                <a:lnTo>
                  <a:pt x="0" y="7252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9" name="Freeform 9"/>
          <p:cNvSpPr/>
          <p:nvPr/>
        </p:nvSpPr>
        <p:spPr>
          <a:xfrm>
            <a:off x="7947838" y="3022266"/>
            <a:ext cx="3428027" cy="825598"/>
          </a:xfrm>
          <a:custGeom>
            <a:avLst/>
            <a:gdLst/>
            <a:ahLst/>
            <a:cxnLst/>
            <a:rect l="l" t="t" r="r" b="b"/>
            <a:pathLst>
              <a:path w="5142041" h="1238397">
                <a:moveTo>
                  <a:pt x="0" y="0"/>
                </a:moveTo>
                <a:lnTo>
                  <a:pt x="5142041" y="0"/>
                </a:lnTo>
                <a:lnTo>
                  <a:pt x="5142041" y="1238397"/>
                </a:lnTo>
                <a:lnTo>
                  <a:pt x="0" y="12383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2528" y="1723195"/>
            <a:ext cx="1298647" cy="1298647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6103220" y="5650236"/>
            <a:ext cx="1855871" cy="1043928"/>
          </a:xfrm>
          <a:custGeom>
            <a:avLst/>
            <a:gdLst/>
            <a:ahLst/>
            <a:cxnLst/>
            <a:rect l="l" t="t" r="r" b="b"/>
            <a:pathLst>
              <a:path w="2783807" h="1565892">
                <a:moveTo>
                  <a:pt x="0" y="0"/>
                </a:moveTo>
                <a:lnTo>
                  <a:pt x="2783807" y="0"/>
                </a:lnTo>
                <a:lnTo>
                  <a:pt x="2783807" y="1565892"/>
                </a:lnTo>
                <a:lnTo>
                  <a:pt x="0" y="15658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30574" y="345652"/>
            <a:ext cx="10524501" cy="62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5243"/>
              </a:lnSpc>
              <a:spcBef>
                <a:spcPct val="0"/>
              </a:spcBef>
            </a:pPr>
            <a:r>
              <a:rPr lang="en-US" sz="4333" b="1" dirty="0" err="1" smtClean="0">
                <a:solidFill>
                  <a:srgbClr val="2E2E2E"/>
                </a:solidFill>
                <a:latin typeface="Mansalva"/>
                <a:ea typeface="Mansalva"/>
                <a:cs typeface="Mansalva"/>
                <a:sym typeface="Mansalva"/>
              </a:rPr>
              <a:t>Valoración</a:t>
            </a:r>
            <a:r>
              <a:rPr lang="en-US" sz="4333" b="1" dirty="0" smtClean="0">
                <a:solidFill>
                  <a:srgbClr val="2E2E2E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4333" b="1" dirty="0" err="1" smtClean="0">
                <a:solidFill>
                  <a:srgbClr val="2E2E2E"/>
                </a:solidFill>
                <a:latin typeface="Mansalva"/>
                <a:ea typeface="Mansalva"/>
                <a:cs typeface="Mansalva"/>
                <a:sym typeface="Mansalva"/>
              </a:rPr>
              <a:t>en</a:t>
            </a:r>
            <a:r>
              <a:rPr lang="en-US" sz="4333" b="1" dirty="0" smtClean="0">
                <a:solidFill>
                  <a:srgbClr val="2E2E2E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4333" b="1" dirty="0" err="1" smtClean="0">
                <a:solidFill>
                  <a:srgbClr val="2E2E2E"/>
                </a:solidFill>
                <a:latin typeface="Mansalva"/>
                <a:ea typeface="Mansalva"/>
                <a:cs typeface="Mansalva"/>
                <a:sym typeface="Mansalva"/>
              </a:rPr>
              <a:t>los</a:t>
            </a:r>
            <a:r>
              <a:rPr lang="en-US" sz="4333" b="1" dirty="0" smtClean="0">
                <a:solidFill>
                  <a:srgbClr val="2E2E2E"/>
                </a:solidFill>
                <a:latin typeface="Mansalva"/>
                <a:ea typeface="Mansalva"/>
                <a:cs typeface="Mansalva"/>
                <a:sym typeface="Mansalva"/>
              </a:rPr>
              <a:t> </a:t>
            </a:r>
            <a:r>
              <a:rPr lang="en-US" sz="4333" b="1" dirty="0" err="1" smtClean="0">
                <a:solidFill>
                  <a:srgbClr val="2E2E2E"/>
                </a:solidFill>
                <a:latin typeface="Mansalva"/>
                <a:ea typeface="Mansalva"/>
                <a:cs typeface="Mansalva"/>
                <a:sym typeface="Mansalva"/>
              </a:rPr>
              <a:t>Centros</a:t>
            </a:r>
            <a:r>
              <a:rPr lang="en-US" sz="4333" b="1" dirty="0" smtClean="0">
                <a:solidFill>
                  <a:srgbClr val="2E2E2E"/>
                </a:solidFill>
                <a:latin typeface="Mansalva"/>
                <a:ea typeface="Mansalva"/>
                <a:cs typeface="Mansalva"/>
                <a:sym typeface="Mansalva"/>
              </a:rPr>
              <a:t> de Salud</a:t>
            </a:r>
            <a:endParaRPr lang="en-US" sz="4333" b="1" dirty="0">
              <a:solidFill>
                <a:srgbClr val="2E2E2E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4177" y="3325835"/>
            <a:ext cx="246082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8"/>
              </a:lnSpc>
            </a:pPr>
            <a:r>
              <a:rPr lang="en-US" sz="1705" b="1" dirty="0" smtClean="0">
                <a:solidFill>
                  <a:srgbClr val="FFFFFF"/>
                </a:solidFill>
                <a:latin typeface="Mansalva"/>
                <a:ea typeface="Mansalva"/>
                <a:cs typeface="Mansalva"/>
                <a:sym typeface="Mansalva"/>
              </a:rPr>
              <a:t>ACOGIDA: 8,75 </a:t>
            </a:r>
            <a:endParaRPr lang="en-US" sz="1705" b="1" dirty="0">
              <a:solidFill>
                <a:srgbClr val="FFFFFF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72808" y="3325835"/>
            <a:ext cx="246082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8"/>
              </a:lnSpc>
            </a:pPr>
            <a:r>
              <a:rPr lang="en-US" sz="1705" b="1" dirty="0" smtClean="0">
                <a:solidFill>
                  <a:srgbClr val="FFFFFF"/>
                </a:solidFill>
                <a:latin typeface="Mansalva"/>
                <a:ea typeface="Mansalva"/>
                <a:cs typeface="Mansalva"/>
                <a:sym typeface="Mansalva"/>
              </a:rPr>
              <a:t>EXPERIENCIA: 10</a:t>
            </a:r>
            <a:endParaRPr lang="en-US" sz="1705" b="1" dirty="0">
              <a:solidFill>
                <a:srgbClr val="FFFFFF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431440" y="3325835"/>
            <a:ext cx="246082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8"/>
              </a:lnSpc>
            </a:pPr>
            <a:r>
              <a:rPr lang="en-US" sz="1705" b="1" dirty="0" smtClean="0">
                <a:solidFill>
                  <a:srgbClr val="FFFFFF"/>
                </a:solidFill>
                <a:latin typeface="Mansalva"/>
                <a:ea typeface="Mansalva"/>
                <a:cs typeface="Mansalva"/>
                <a:sym typeface="Mansalva"/>
              </a:rPr>
              <a:t>RECOMENDABLE: 7,5</a:t>
            </a:r>
            <a:endParaRPr lang="en-US" sz="1705" b="1" dirty="0">
              <a:solidFill>
                <a:srgbClr val="FFFFFF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54743" y="3840703"/>
            <a:ext cx="292105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A la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pregunta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: </a:t>
            </a:r>
          </a:p>
          <a:p>
            <a:pPr algn="ctr">
              <a:lnSpc>
                <a:spcPts val="2387"/>
              </a:lnSpc>
            </a:pP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¿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Consideras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recomendable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la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vacunación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en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los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centros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escolares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? 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En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6 de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los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8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equipos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respondieron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10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en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una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escala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del 1 al 10</a:t>
            </a:r>
            <a:r>
              <a:rPr lang="en-US" sz="1705" i="1" dirty="0" smtClean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.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400" i="1" dirty="0" smtClean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Un </a:t>
            </a:r>
            <a:r>
              <a:rPr lang="en-US" sz="1400" i="1" dirty="0" err="1" smtClean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centro</a:t>
            </a:r>
            <a:r>
              <a:rPr lang="en-US" sz="1400" i="1" dirty="0" smtClean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400" i="1" dirty="0" err="1" smtClean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dio</a:t>
            </a:r>
            <a:r>
              <a:rPr lang="en-US" sz="1400" i="1" dirty="0" smtClean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un 9 y un </a:t>
            </a:r>
            <a:r>
              <a:rPr lang="en-US" sz="1400" i="1" dirty="0" err="1" smtClean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centro</a:t>
            </a:r>
            <a:r>
              <a:rPr lang="en-US" sz="1400" i="1" dirty="0" smtClean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un 5</a:t>
            </a:r>
            <a:endParaRPr lang="en-US" sz="1400" i="1" dirty="0">
              <a:solidFill>
                <a:srgbClr val="2E2E2E"/>
              </a:solidFill>
              <a:latin typeface="Roboto Italics"/>
              <a:ea typeface="Roboto Italics"/>
              <a:cs typeface="Roboto Italics"/>
              <a:sym typeface="Roboto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84062" y="3981644"/>
            <a:ext cx="292105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705">
                <a:solidFill>
                  <a:srgbClr val="2E2E2E"/>
                </a:solidFill>
                <a:latin typeface="Roboto"/>
                <a:ea typeface="Roboto"/>
                <a:cs typeface="Roboto"/>
                <a:sym typeface="Roboto"/>
              </a:rPr>
              <a:t>A la pregunta: </a:t>
            </a:r>
          </a:p>
          <a:p>
            <a:pPr algn="ctr">
              <a:lnSpc>
                <a:spcPts val="2387"/>
              </a:lnSpc>
            </a:pPr>
            <a:r>
              <a:rPr lang="en-US" sz="1705" i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¿Cómo acogiste en un primer momento la iniciativa? 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>
                <a:solidFill>
                  <a:srgbClr val="2E2E2E"/>
                </a:solidFill>
                <a:latin typeface="Roboto"/>
                <a:ea typeface="Roboto"/>
                <a:cs typeface="Roboto"/>
                <a:sym typeface="Roboto"/>
              </a:rPr>
              <a:t> En 7 de los 8 equipos tenían una actitud positiva y grandes expectativas.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42693" y="3981644"/>
            <a:ext cx="292105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La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vacunación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ocurrió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sin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incidencias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y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en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las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aulas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.</a:t>
            </a:r>
          </a:p>
          <a:p>
            <a:pPr algn="ctr">
              <a:lnSpc>
                <a:spcPts val="2387"/>
              </a:lnSpc>
            </a:pPr>
            <a:endParaRPr lang="en-US" sz="1705" i="1" dirty="0">
              <a:solidFill>
                <a:srgbClr val="2E2E2E"/>
              </a:solidFill>
              <a:latin typeface="Roboto Italics"/>
              <a:ea typeface="Roboto Italics"/>
              <a:cs typeface="Roboto Italics"/>
              <a:sym typeface="Roboto Italics"/>
            </a:endParaRP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Los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niños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conocían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la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vacuna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y el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proceso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por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el “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oso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705" i="1" dirty="0" err="1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olfatoso</a:t>
            </a:r>
            <a:r>
              <a:rPr lang="en-US" sz="1705" i="1" dirty="0">
                <a:solidFill>
                  <a:srgbClr val="2E2E2E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”</a:t>
            </a:r>
          </a:p>
        </p:txBody>
      </p:sp>
      <p:sp>
        <p:nvSpPr>
          <p:cNvPr id="19" name="Elipse 18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3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7941" y="143691"/>
            <a:ext cx="10728355" cy="698281"/>
          </a:xfrm>
        </p:spPr>
        <p:txBody>
          <a:bodyPr>
            <a:normAutofit/>
          </a:bodyPr>
          <a:lstStyle/>
          <a:p>
            <a:r>
              <a:rPr lang="es-ES" sz="3200" dirty="0" smtClean="0"/>
              <a:t>Aportaciones y sugerencias (Centros de Salud)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7176" y="1317812"/>
            <a:ext cx="11007062" cy="530932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“</a:t>
            </a:r>
            <a:r>
              <a:rPr lang="es-ES" i="1" dirty="0" smtClean="0">
                <a:solidFill>
                  <a:srgbClr val="C00000"/>
                </a:solidFill>
              </a:rPr>
              <a:t>Bien, me parece una estrategia necesaria”</a:t>
            </a:r>
          </a:p>
          <a:p>
            <a:endParaRPr lang="es-ES" i="1" dirty="0" smtClean="0"/>
          </a:p>
          <a:p>
            <a:r>
              <a:rPr lang="es-ES" i="1" dirty="0" smtClean="0"/>
              <a:t>“Me pareció una buena idea vacunar en colegio. No tuve dudas”</a:t>
            </a:r>
          </a:p>
          <a:p>
            <a:endParaRPr lang="es-ES" i="1" dirty="0" smtClean="0"/>
          </a:p>
          <a:p>
            <a:r>
              <a:rPr lang="es-ES" i="1" dirty="0" smtClean="0">
                <a:solidFill>
                  <a:srgbClr val="C00000"/>
                </a:solidFill>
              </a:rPr>
              <a:t>“Mucho entusiasmo. Además desde mi Centro de Salud habíamos planteado a Dirección hacer este tipo de proyectos”</a:t>
            </a:r>
            <a:endParaRPr lang="es-ES" i="1" dirty="0">
              <a:solidFill>
                <a:srgbClr val="C00000"/>
              </a:solidFill>
            </a:endParaRPr>
          </a:p>
          <a:p>
            <a:endParaRPr lang="es-ES" i="1" dirty="0" smtClean="0"/>
          </a:p>
          <a:p>
            <a:r>
              <a:rPr lang="es-ES" i="1" dirty="0" smtClean="0"/>
              <a:t>“Es un pilotaje que se debería haber realizado hace tiempo”</a:t>
            </a:r>
          </a:p>
          <a:p>
            <a:endParaRPr lang="es-ES" i="1" dirty="0" smtClean="0"/>
          </a:p>
          <a:p>
            <a:r>
              <a:rPr lang="es-ES" i="1" dirty="0" smtClean="0">
                <a:solidFill>
                  <a:srgbClr val="C00000"/>
                </a:solidFill>
              </a:rPr>
              <a:t>“Sería conveniente planificarlo con más tiempo”</a:t>
            </a:r>
            <a:endParaRPr lang="es-ES" i="1" dirty="0">
              <a:solidFill>
                <a:srgbClr val="C00000"/>
              </a:solidFill>
            </a:endParaRPr>
          </a:p>
          <a:p>
            <a:endParaRPr lang="es-ES" i="1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74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o 58">
            <a:extLst>
              <a:ext uri="{FF2B5EF4-FFF2-40B4-BE49-F238E27FC236}">
                <a16:creationId xmlns:a16="http://schemas.microsoft.com/office/drawing/2014/main" id="{BDF06BD6-3D8C-6C42-47CC-1D81B6120C1D}"/>
              </a:ext>
            </a:extLst>
          </p:cNvPr>
          <p:cNvGrpSpPr/>
          <p:nvPr/>
        </p:nvGrpSpPr>
        <p:grpSpPr>
          <a:xfrm>
            <a:off x="3813972" y="1925086"/>
            <a:ext cx="5937934" cy="4058791"/>
            <a:chOff x="1429887" y="1116534"/>
            <a:chExt cx="5937934" cy="4058791"/>
          </a:xfrm>
        </p:grpSpPr>
        <p:grpSp>
          <p:nvGrpSpPr>
            <p:cNvPr id="7" name="Group 181">
              <a:extLst>
                <a:ext uri="{FF2B5EF4-FFF2-40B4-BE49-F238E27FC236}">
                  <a16:creationId xmlns:a16="http://schemas.microsoft.com/office/drawing/2014/main" id="{658E37BF-FE5A-21C1-C358-101283FFB8D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85446" y="1116534"/>
              <a:ext cx="4982375" cy="3726075"/>
              <a:chOff x="3707" y="827"/>
              <a:chExt cx="1596" cy="1214"/>
            </a:xfrm>
            <a:solidFill>
              <a:srgbClr val="E6E6E6"/>
            </a:solidFill>
          </p:grpSpPr>
          <p:sp>
            <p:nvSpPr>
              <p:cNvPr id="8" name="Freeform 182">
                <a:extLst>
                  <a:ext uri="{FF2B5EF4-FFF2-40B4-BE49-F238E27FC236}">
                    <a16:creationId xmlns:a16="http://schemas.microsoft.com/office/drawing/2014/main" id="{7491BE1A-41C6-12EF-F7D3-7FE39DFEF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9" y="1256"/>
                <a:ext cx="178" cy="188"/>
              </a:xfrm>
              <a:custGeom>
                <a:avLst/>
                <a:gdLst>
                  <a:gd name="T0" fmla="*/ 0 w 355"/>
                  <a:gd name="T1" fmla="*/ 297 h 377"/>
                  <a:gd name="T2" fmla="*/ 5 w 355"/>
                  <a:gd name="T3" fmla="*/ 246 h 377"/>
                  <a:gd name="T4" fmla="*/ 50 w 355"/>
                  <a:gd name="T5" fmla="*/ 216 h 377"/>
                  <a:gd name="T6" fmla="*/ 45 w 355"/>
                  <a:gd name="T7" fmla="*/ 194 h 377"/>
                  <a:gd name="T8" fmla="*/ 98 w 355"/>
                  <a:gd name="T9" fmla="*/ 145 h 377"/>
                  <a:gd name="T10" fmla="*/ 108 w 355"/>
                  <a:gd name="T11" fmla="*/ 116 h 377"/>
                  <a:gd name="T12" fmla="*/ 133 w 355"/>
                  <a:gd name="T13" fmla="*/ 116 h 377"/>
                  <a:gd name="T14" fmla="*/ 136 w 355"/>
                  <a:gd name="T15" fmla="*/ 97 h 377"/>
                  <a:gd name="T16" fmla="*/ 205 w 355"/>
                  <a:gd name="T17" fmla="*/ 29 h 377"/>
                  <a:gd name="T18" fmla="*/ 237 w 355"/>
                  <a:gd name="T19" fmla="*/ 0 h 377"/>
                  <a:gd name="T20" fmla="*/ 274 w 355"/>
                  <a:gd name="T21" fmla="*/ 37 h 377"/>
                  <a:gd name="T22" fmla="*/ 267 w 355"/>
                  <a:gd name="T23" fmla="*/ 58 h 377"/>
                  <a:gd name="T24" fmla="*/ 261 w 355"/>
                  <a:gd name="T25" fmla="*/ 76 h 377"/>
                  <a:gd name="T26" fmla="*/ 289 w 355"/>
                  <a:gd name="T27" fmla="*/ 171 h 377"/>
                  <a:gd name="T28" fmla="*/ 310 w 355"/>
                  <a:gd name="T29" fmla="*/ 176 h 377"/>
                  <a:gd name="T30" fmla="*/ 331 w 355"/>
                  <a:gd name="T31" fmla="*/ 279 h 377"/>
                  <a:gd name="T32" fmla="*/ 355 w 355"/>
                  <a:gd name="T33" fmla="*/ 297 h 377"/>
                  <a:gd name="T34" fmla="*/ 355 w 355"/>
                  <a:gd name="T35" fmla="*/ 315 h 377"/>
                  <a:gd name="T36" fmla="*/ 324 w 355"/>
                  <a:gd name="T37" fmla="*/ 325 h 377"/>
                  <a:gd name="T38" fmla="*/ 331 w 355"/>
                  <a:gd name="T39" fmla="*/ 342 h 377"/>
                  <a:gd name="T40" fmla="*/ 286 w 355"/>
                  <a:gd name="T41" fmla="*/ 325 h 377"/>
                  <a:gd name="T42" fmla="*/ 220 w 355"/>
                  <a:gd name="T43" fmla="*/ 377 h 377"/>
                  <a:gd name="T44" fmla="*/ 212 w 355"/>
                  <a:gd name="T45" fmla="*/ 357 h 377"/>
                  <a:gd name="T46" fmla="*/ 230 w 355"/>
                  <a:gd name="T47" fmla="*/ 336 h 377"/>
                  <a:gd name="T48" fmla="*/ 227 w 355"/>
                  <a:gd name="T49" fmla="*/ 315 h 377"/>
                  <a:gd name="T50" fmla="*/ 160 w 355"/>
                  <a:gd name="T51" fmla="*/ 305 h 377"/>
                  <a:gd name="T52" fmla="*/ 95 w 355"/>
                  <a:gd name="T53" fmla="*/ 265 h 377"/>
                  <a:gd name="T54" fmla="*/ 54 w 355"/>
                  <a:gd name="T55" fmla="*/ 287 h 377"/>
                  <a:gd name="T56" fmla="*/ 0 w 355"/>
                  <a:gd name="T57" fmla="*/ 29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5" h="377">
                    <a:moveTo>
                      <a:pt x="0" y="297"/>
                    </a:moveTo>
                    <a:lnTo>
                      <a:pt x="5" y="246"/>
                    </a:lnTo>
                    <a:lnTo>
                      <a:pt x="50" y="216"/>
                    </a:lnTo>
                    <a:lnTo>
                      <a:pt x="45" y="194"/>
                    </a:lnTo>
                    <a:lnTo>
                      <a:pt x="98" y="145"/>
                    </a:lnTo>
                    <a:lnTo>
                      <a:pt x="108" y="116"/>
                    </a:lnTo>
                    <a:lnTo>
                      <a:pt x="133" y="116"/>
                    </a:lnTo>
                    <a:lnTo>
                      <a:pt x="136" y="97"/>
                    </a:lnTo>
                    <a:lnTo>
                      <a:pt x="205" y="29"/>
                    </a:lnTo>
                    <a:lnTo>
                      <a:pt x="237" y="0"/>
                    </a:lnTo>
                    <a:lnTo>
                      <a:pt x="274" y="37"/>
                    </a:lnTo>
                    <a:lnTo>
                      <a:pt x="267" y="58"/>
                    </a:lnTo>
                    <a:lnTo>
                      <a:pt x="261" y="76"/>
                    </a:lnTo>
                    <a:lnTo>
                      <a:pt x="289" y="171"/>
                    </a:lnTo>
                    <a:lnTo>
                      <a:pt x="310" y="176"/>
                    </a:lnTo>
                    <a:lnTo>
                      <a:pt x="331" y="279"/>
                    </a:lnTo>
                    <a:lnTo>
                      <a:pt x="355" y="297"/>
                    </a:lnTo>
                    <a:lnTo>
                      <a:pt x="355" y="315"/>
                    </a:lnTo>
                    <a:lnTo>
                      <a:pt x="324" y="325"/>
                    </a:lnTo>
                    <a:lnTo>
                      <a:pt x="331" y="342"/>
                    </a:lnTo>
                    <a:lnTo>
                      <a:pt x="286" y="325"/>
                    </a:lnTo>
                    <a:lnTo>
                      <a:pt x="220" y="377"/>
                    </a:lnTo>
                    <a:lnTo>
                      <a:pt x="212" y="357"/>
                    </a:lnTo>
                    <a:lnTo>
                      <a:pt x="230" y="336"/>
                    </a:lnTo>
                    <a:lnTo>
                      <a:pt x="227" y="315"/>
                    </a:lnTo>
                    <a:lnTo>
                      <a:pt x="160" y="305"/>
                    </a:lnTo>
                    <a:lnTo>
                      <a:pt x="95" y="265"/>
                    </a:lnTo>
                    <a:lnTo>
                      <a:pt x="54" y="287"/>
                    </a:lnTo>
                    <a:lnTo>
                      <a:pt x="0" y="29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Freeform 183">
                <a:extLst>
                  <a:ext uri="{FF2B5EF4-FFF2-40B4-BE49-F238E27FC236}">
                    <a16:creationId xmlns:a16="http://schemas.microsoft.com/office/drawing/2014/main" id="{DD188A6C-9BCD-2349-D353-DF216D102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1358"/>
                <a:ext cx="353" cy="388"/>
              </a:xfrm>
              <a:custGeom>
                <a:avLst/>
                <a:gdLst>
                  <a:gd name="T0" fmla="*/ 220 w 706"/>
                  <a:gd name="T1" fmla="*/ 52 h 776"/>
                  <a:gd name="T2" fmla="*/ 249 w 706"/>
                  <a:gd name="T3" fmla="*/ 64 h 776"/>
                  <a:gd name="T4" fmla="*/ 301 w 706"/>
                  <a:gd name="T5" fmla="*/ 25 h 776"/>
                  <a:gd name="T6" fmla="*/ 356 w 706"/>
                  <a:gd name="T7" fmla="*/ 0 h 776"/>
                  <a:gd name="T8" fmla="*/ 429 w 706"/>
                  <a:gd name="T9" fmla="*/ 46 h 776"/>
                  <a:gd name="T10" fmla="*/ 473 w 706"/>
                  <a:gd name="T11" fmla="*/ 52 h 776"/>
                  <a:gd name="T12" fmla="*/ 533 w 706"/>
                  <a:gd name="T13" fmla="*/ 62 h 776"/>
                  <a:gd name="T14" fmla="*/ 549 w 706"/>
                  <a:gd name="T15" fmla="*/ 109 h 776"/>
                  <a:gd name="T16" fmla="*/ 533 w 706"/>
                  <a:gd name="T17" fmla="*/ 149 h 776"/>
                  <a:gd name="T18" fmla="*/ 594 w 706"/>
                  <a:gd name="T19" fmla="*/ 220 h 776"/>
                  <a:gd name="T20" fmla="*/ 581 w 706"/>
                  <a:gd name="T21" fmla="*/ 250 h 776"/>
                  <a:gd name="T22" fmla="*/ 615 w 706"/>
                  <a:gd name="T23" fmla="*/ 292 h 776"/>
                  <a:gd name="T24" fmla="*/ 649 w 706"/>
                  <a:gd name="T25" fmla="*/ 336 h 776"/>
                  <a:gd name="T26" fmla="*/ 706 w 706"/>
                  <a:gd name="T27" fmla="*/ 338 h 776"/>
                  <a:gd name="T28" fmla="*/ 697 w 706"/>
                  <a:gd name="T29" fmla="*/ 383 h 776"/>
                  <a:gd name="T30" fmla="*/ 630 w 706"/>
                  <a:gd name="T31" fmla="*/ 417 h 776"/>
                  <a:gd name="T32" fmla="*/ 639 w 706"/>
                  <a:gd name="T33" fmla="*/ 468 h 776"/>
                  <a:gd name="T34" fmla="*/ 615 w 706"/>
                  <a:gd name="T35" fmla="*/ 514 h 776"/>
                  <a:gd name="T36" fmla="*/ 573 w 706"/>
                  <a:gd name="T37" fmla="*/ 528 h 776"/>
                  <a:gd name="T38" fmla="*/ 560 w 706"/>
                  <a:gd name="T39" fmla="*/ 559 h 776"/>
                  <a:gd name="T40" fmla="*/ 479 w 706"/>
                  <a:gd name="T41" fmla="*/ 614 h 776"/>
                  <a:gd name="T42" fmla="*/ 487 w 706"/>
                  <a:gd name="T43" fmla="*/ 679 h 776"/>
                  <a:gd name="T44" fmla="*/ 429 w 706"/>
                  <a:gd name="T45" fmla="*/ 681 h 776"/>
                  <a:gd name="T46" fmla="*/ 383 w 706"/>
                  <a:gd name="T47" fmla="*/ 721 h 776"/>
                  <a:gd name="T48" fmla="*/ 380 w 706"/>
                  <a:gd name="T49" fmla="*/ 763 h 776"/>
                  <a:gd name="T50" fmla="*/ 344 w 706"/>
                  <a:gd name="T51" fmla="*/ 770 h 776"/>
                  <a:gd name="T52" fmla="*/ 273 w 706"/>
                  <a:gd name="T53" fmla="*/ 746 h 776"/>
                  <a:gd name="T54" fmla="*/ 162 w 706"/>
                  <a:gd name="T55" fmla="*/ 676 h 776"/>
                  <a:gd name="T56" fmla="*/ 110 w 706"/>
                  <a:gd name="T57" fmla="*/ 676 h 776"/>
                  <a:gd name="T58" fmla="*/ 98 w 706"/>
                  <a:gd name="T59" fmla="*/ 670 h 776"/>
                  <a:gd name="T60" fmla="*/ 82 w 706"/>
                  <a:gd name="T61" fmla="*/ 643 h 776"/>
                  <a:gd name="T62" fmla="*/ 47 w 706"/>
                  <a:gd name="T63" fmla="*/ 604 h 776"/>
                  <a:gd name="T64" fmla="*/ 26 w 706"/>
                  <a:gd name="T65" fmla="*/ 565 h 776"/>
                  <a:gd name="T66" fmla="*/ 55 w 706"/>
                  <a:gd name="T67" fmla="*/ 511 h 776"/>
                  <a:gd name="T68" fmla="*/ 92 w 706"/>
                  <a:gd name="T69" fmla="*/ 459 h 776"/>
                  <a:gd name="T70" fmla="*/ 113 w 706"/>
                  <a:gd name="T71" fmla="*/ 433 h 776"/>
                  <a:gd name="T72" fmla="*/ 107 w 706"/>
                  <a:gd name="T73" fmla="*/ 386 h 776"/>
                  <a:gd name="T74" fmla="*/ 76 w 706"/>
                  <a:gd name="T75" fmla="*/ 365 h 776"/>
                  <a:gd name="T76" fmla="*/ 74 w 706"/>
                  <a:gd name="T77" fmla="*/ 320 h 776"/>
                  <a:gd name="T78" fmla="*/ 47 w 706"/>
                  <a:gd name="T79" fmla="*/ 278 h 776"/>
                  <a:gd name="T80" fmla="*/ 26 w 706"/>
                  <a:gd name="T81" fmla="*/ 241 h 776"/>
                  <a:gd name="T82" fmla="*/ 0 w 706"/>
                  <a:gd name="T83" fmla="*/ 211 h 776"/>
                  <a:gd name="T84" fmla="*/ 141 w 706"/>
                  <a:gd name="T85" fmla="*/ 168 h 776"/>
                  <a:gd name="T86" fmla="*/ 168 w 706"/>
                  <a:gd name="T87" fmla="*/ 157 h 776"/>
                  <a:gd name="T88" fmla="*/ 186 w 706"/>
                  <a:gd name="T89" fmla="*/ 109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6" h="776">
                    <a:moveTo>
                      <a:pt x="176" y="73"/>
                    </a:moveTo>
                    <a:lnTo>
                      <a:pt x="220" y="52"/>
                    </a:lnTo>
                    <a:lnTo>
                      <a:pt x="244" y="70"/>
                    </a:lnTo>
                    <a:lnTo>
                      <a:pt x="249" y="64"/>
                    </a:lnTo>
                    <a:lnTo>
                      <a:pt x="268" y="33"/>
                    </a:lnTo>
                    <a:lnTo>
                      <a:pt x="301" y="25"/>
                    </a:lnTo>
                    <a:lnTo>
                      <a:pt x="334" y="0"/>
                    </a:lnTo>
                    <a:lnTo>
                      <a:pt x="356" y="0"/>
                    </a:lnTo>
                    <a:lnTo>
                      <a:pt x="401" y="52"/>
                    </a:lnTo>
                    <a:lnTo>
                      <a:pt x="429" y="46"/>
                    </a:lnTo>
                    <a:lnTo>
                      <a:pt x="449" y="59"/>
                    </a:lnTo>
                    <a:lnTo>
                      <a:pt x="473" y="52"/>
                    </a:lnTo>
                    <a:lnTo>
                      <a:pt x="500" y="78"/>
                    </a:lnTo>
                    <a:lnTo>
                      <a:pt x="533" y="62"/>
                    </a:lnTo>
                    <a:lnTo>
                      <a:pt x="546" y="70"/>
                    </a:lnTo>
                    <a:lnTo>
                      <a:pt x="549" y="109"/>
                    </a:lnTo>
                    <a:lnTo>
                      <a:pt x="557" y="125"/>
                    </a:lnTo>
                    <a:lnTo>
                      <a:pt x="533" y="149"/>
                    </a:lnTo>
                    <a:lnTo>
                      <a:pt x="536" y="166"/>
                    </a:lnTo>
                    <a:lnTo>
                      <a:pt x="594" y="220"/>
                    </a:lnTo>
                    <a:lnTo>
                      <a:pt x="602" y="229"/>
                    </a:lnTo>
                    <a:lnTo>
                      <a:pt x="581" y="250"/>
                    </a:lnTo>
                    <a:lnTo>
                      <a:pt x="594" y="272"/>
                    </a:lnTo>
                    <a:lnTo>
                      <a:pt x="615" y="292"/>
                    </a:lnTo>
                    <a:lnTo>
                      <a:pt x="628" y="336"/>
                    </a:lnTo>
                    <a:lnTo>
                      <a:pt x="649" y="336"/>
                    </a:lnTo>
                    <a:lnTo>
                      <a:pt x="694" y="326"/>
                    </a:lnTo>
                    <a:lnTo>
                      <a:pt x="706" y="338"/>
                    </a:lnTo>
                    <a:lnTo>
                      <a:pt x="704" y="371"/>
                    </a:lnTo>
                    <a:lnTo>
                      <a:pt x="697" y="383"/>
                    </a:lnTo>
                    <a:lnTo>
                      <a:pt x="666" y="392"/>
                    </a:lnTo>
                    <a:lnTo>
                      <a:pt x="630" y="417"/>
                    </a:lnTo>
                    <a:lnTo>
                      <a:pt x="630" y="444"/>
                    </a:lnTo>
                    <a:lnTo>
                      <a:pt x="639" y="468"/>
                    </a:lnTo>
                    <a:lnTo>
                      <a:pt x="615" y="499"/>
                    </a:lnTo>
                    <a:lnTo>
                      <a:pt x="615" y="514"/>
                    </a:lnTo>
                    <a:lnTo>
                      <a:pt x="600" y="531"/>
                    </a:lnTo>
                    <a:lnTo>
                      <a:pt x="573" y="528"/>
                    </a:lnTo>
                    <a:lnTo>
                      <a:pt x="560" y="541"/>
                    </a:lnTo>
                    <a:lnTo>
                      <a:pt x="560" y="559"/>
                    </a:lnTo>
                    <a:lnTo>
                      <a:pt x="512" y="577"/>
                    </a:lnTo>
                    <a:lnTo>
                      <a:pt x="479" y="614"/>
                    </a:lnTo>
                    <a:lnTo>
                      <a:pt x="476" y="635"/>
                    </a:lnTo>
                    <a:lnTo>
                      <a:pt x="487" y="679"/>
                    </a:lnTo>
                    <a:lnTo>
                      <a:pt x="460" y="707"/>
                    </a:lnTo>
                    <a:lnTo>
                      <a:pt x="429" y="681"/>
                    </a:lnTo>
                    <a:lnTo>
                      <a:pt x="418" y="681"/>
                    </a:lnTo>
                    <a:lnTo>
                      <a:pt x="383" y="721"/>
                    </a:lnTo>
                    <a:lnTo>
                      <a:pt x="390" y="749"/>
                    </a:lnTo>
                    <a:lnTo>
                      <a:pt x="380" y="763"/>
                    </a:lnTo>
                    <a:lnTo>
                      <a:pt x="359" y="755"/>
                    </a:lnTo>
                    <a:lnTo>
                      <a:pt x="344" y="770"/>
                    </a:lnTo>
                    <a:lnTo>
                      <a:pt x="334" y="776"/>
                    </a:lnTo>
                    <a:lnTo>
                      <a:pt x="273" y="746"/>
                    </a:lnTo>
                    <a:lnTo>
                      <a:pt x="186" y="715"/>
                    </a:lnTo>
                    <a:lnTo>
                      <a:pt x="162" y="676"/>
                    </a:lnTo>
                    <a:lnTo>
                      <a:pt x="126" y="694"/>
                    </a:lnTo>
                    <a:lnTo>
                      <a:pt x="110" y="676"/>
                    </a:lnTo>
                    <a:lnTo>
                      <a:pt x="92" y="681"/>
                    </a:lnTo>
                    <a:lnTo>
                      <a:pt x="98" y="670"/>
                    </a:lnTo>
                    <a:lnTo>
                      <a:pt x="86" y="652"/>
                    </a:lnTo>
                    <a:lnTo>
                      <a:pt x="82" y="643"/>
                    </a:lnTo>
                    <a:lnTo>
                      <a:pt x="47" y="614"/>
                    </a:lnTo>
                    <a:lnTo>
                      <a:pt x="47" y="604"/>
                    </a:lnTo>
                    <a:lnTo>
                      <a:pt x="26" y="584"/>
                    </a:lnTo>
                    <a:lnTo>
                      <a:pt x="26" y="565"/>
                    </a:lnTo>
                    <a:lnTo>
                      <a:pt x="41" y="535"/>
                    </a:lnTo>
                    <a:lnTo>
                      <a:pt x="55" y="511"/>
                    </a:lnTo>
                    <a:lnTo>
                      <a:pt x="55" y="490"/>
                    </a:lnTo>
                    <a:lnTo>
                      <a:pt x="92" y="459"/>
                    </a:lnTo>
                    <a:lnTo>
                      <a:pt x="107" y="452"/>
                    </a:lnTo>
                    <a:lnTo>
                      <a:pt x="113" y="433"/>
                    </a:lnTo>
                    <a:lnTo>
                      <a:pt x="120" y="395"/>
                    </a:lnTo>
                    <a:lnTo>
                      <a:pt x="107" y="386"/>
                    </a:lnTo>
                    <a:lnTo>
                      <a:pt x="89" y="389"/>
                    </a:lnTo>
                    <a:lnTo>
                      <a:pt x="76" y="365"/>
                    </a:lnTo>
                    <a:lnTo>
                      <a:pt x="74" y="329"/>
                    </a:lnTo>
                    <a:lnTo>
                      <a:pt x="74" y="320"/>
                    </a:lnTo>
                    <a:lnTo>
                      <a:pt x="50" y="305"/>
                    </a:lnTo>
                    <a:lnTo>
                      <a:pt x="47" y="278"/>
                    </a:lnTo>
                    <a:lnTo>
                      <a:pt x="37" y="263"/>
                    </a:lnTo>
                    <a:lnTo>
                      <a:pt x="26" y="241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107" y="211"/>
                    </a:lnTo>
                    <a:lnTo>
                      <a:pt x="141" y="168"/>
                    </a:lnTo>
                    <a:lnTo>
                      <a:pt x="162" y="171"/>
                    </a:lnTo>
                    <a:lnTo>
                      <a:pt x="168" y="157"/>
                    </a:lnTo>
                    <a:lnTo>
                      <a:pt x="176" y="130"/>
                    </a:lnTo>
                    <a:lnTo>
                      <a:pt x="186" y="109"/>
                    </a:lnTo>
                    <a:lnTo>
                      <a:pt x="176" y="7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Freeform 184">
                <a:extLst>
                  <a:ext uri="{FF2B5EF4-FFF2-40B4-BE49-F238E27FC236}">
                    <a16:creationId xmlns:a16="http://schemas.microsoft.com/office/drawing/2014/main" id="{09C29B7C-181C-1CB8-2165-1906F741E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1226"/>
                <a:ext cx="544" cy="514"/>
              </a:xfrm>
              <a:custGeom>
                <a:avLst/>
                <a:gdLst>
                  <a:gd name="T0" fmla="*/ 89 w 1089"/>
                  <a:gd name="T1" fmla="*/ 354 h 1029"/>
                  <a:gd name="T2" fmla="*/ 152 w 1089"/>
                  <a:gd name="T3" fmla="*/ 318 h 1029"/>
                  <a:gd name="T4" fmla="*/ 199 w 1089"/>
                  <a:gd name="T5" fmla="*/ 357 h 1029"/>
                  <a:gd name="T6" fmla="*/ 356 w 1089"/>
                  <a:gd name="T7" fmla="*/ 363 h 1029"/>
                  <a:gd name="T8" fmla="*/ 425 w 1089"/>
                  <a:gd name="T9" fmla="*/ 396 h 1029"/>
                  <a:gd name="T10" fmla="*/ 481 w 1089"/>
                  <a:gd name="T11" fmla="*/ 385 h 1029"/>
                  <a:gd name="T12" fmla="*/ 550 w 1089"/>
                  <a:gd name="T13" fmla="*/ 375 h 1029"/>
                  <a:gd name="T14" fmla="*/ 505 w 1089"/>
                  <a:gd name="T15" fmla="*/ 239 h 1029"/>
                  <a:gd name="T16" fmla="*/ 457 w 1089"/>
                  <a:gd name="T17" fmla="*/ 134 h 1029"/>
                  <a:gd name="T18" fmla="*/ 478 w 1089"/>
                  <a:gd name="T19" fmla="*/ 42 h 1029"/>
                  <a:gd name="T20" fmla="*/ 544 w 1089"/>
                  <a:gd name="T21" fmla="*/ 18 h 1029"/>
                  <a:gd name="T22" fmla="*/ 596 w 1089"/>
                  <a:gd name="T23" fmla="*/ 15 h 1029"/>
                  <a:gd name="T24" fmla="*/ 696 w 1089"/>
                  <a:gd name="T25" fmla="*/ 32 h 1029"/>
                  <a:gd name="T26" fmla="*/ 712 w 1089"/>
                  <a:gd name="T27" fmla="*/ 91 h 1029"/>
                  <a:gd name="T28" fmla="*/ 813 w 1089"/>
                  <a:gd name="T29" fmla="*/ 51 h 1029"/>
                  <a:gd name="T30" fmla="*/ 903 w 1089"/>
                  <a:gd name="T31" fmla="*/ 200 h 1029"/>
                  <a:gd name="T32" fmla="*/ 911 w 1089"/>
                  <a:gd name="T33" fmla="*/ 231 h 1029"/>
                  <a:gd name="T34" fmla="*/ 881 w 1089"/>
                  <a:gd name="T35" fmla="*/ 233 h 1029"/>
                  <a:gd name="T36" fmla="*/ 859 w 1089"/>
                  <a:gd name="T37" fmla="*/ 273 h 1029"/>
                  <a:gd name="T38" fmla="*/ 881 w 1089"/>
                  <a:gd name="T39" fmla="*/ 349 h 1029"/>
                  <a:gd name="T40" fmla="*/ 971 w 1089"/>
                  <a:gd name="T41" fmla="*/ 402 h 1029"/>
                  <a:gd name="T42" fmla="*/ 1010 w 1089"/>
                  <a:gd name="T43" fmla="*/ 471 h 1029"/>
                  <a:gd name="T44" fmla="*/ 983 w 1089"/>
                  <a:gd name="T45" fmla="*/ 519 h 1029"/>
                  <a:gd name="T46" fmla="*/ 961 w 1089"/>
                  <a:gd name="T47" fmla="*/ 607 h 1029"/>
                  <a:gd name="T48" fmla="*/ 1023 w 1089"/>
                  <a:gd name="T49" fmla="*/ 641 h 1029"/>
                  <a:gd name="T50" fmla="*/ 1017 w 1089"/>
                  <a:gd name="T51" fmla="*/ 731 h 1029"/>
                  <a:gd name="T52" fmla="*/ 1089 w 1089"/>
                  <a:gd name="T53" fmla="*/ 783 h 1029"/>
                  <a:gd name="T54" fmla="*/ 1062 w 1089"/>
                  <a:gd name="T55" fmla="*/ 828 h 1029"/>
                  <a:gd name="T56" fmla="*/ 1007 w 1089"/>
                  <a:gd name="T57" fmla="*/ 818 h 1029"/>
                  <a:gd name="T58" fmla="*/ 972 w 1089"/>
                  <a:gd name="T59" fmla="*/ 815 h 1029"/>
                  <a:gd name="T60" fmla="*/ 945 w 1089"/>
                  <a:gd name="T61" fmla="*/ 894 h 1029"/>
                  <a:gd name="T62" fmla="*/ 900 w 1089"/>
                  <a:gd name="T63" fmla="*/ 915 h 1029"/>
                  <a:gd name="T64" fmla="*/ 862 w 1089"/>
                  <a:gd name="T65" fmla="*/ 942 h 1029"/>
                  <a:gd name="T66" fmla="*/ 778 w 1089"/>
                  <a:gd name="T67" fmla="*/ 984 h 1029"/>
                  <a:gd name="T68" fmla="*/ 694 w 1089"/>
                  <a:gd name="T69" fmla="*/ 1012 h 1029"/>
                  <a:gd name="T70" fmla="*/ 667 w 1089"/>
                  <a:gd name="T71" fmla="*/ 888 h 1029"/>
                  <a:gd name="T72" fmla="*/ 609 w 1089"/>
                  <a:gd name="T73" fmla="*/ 894 h 1029"/>
                  <a:gd name="T74" fmla="*/ 547 w 1089"/>
                  <a:gd name="T75" fmla="*/ 894 h 1029"/>
                  <a:gd name="T76" fmla="*/ 457 w 1089"/>
                  <a:gd name="T77" fmla="*/ 912 h 1029"/>
                  <a:gd name="T78" fmla="*/ 383 w 1089"/>
                  <a:gd name="T79" fmla="*/ 901 h 1029"/>
                  <a:gd name="T80" fmla="*/ 270 w 1089"/>
                  <a:gd name="T81" fmla="*/ 921 h 1029"/>
                  <a:gd name="T82" fmla="*/ 123 w 1089"/>
                  <a:gd name="T83" fmla="*/ 843 h 1029"/>
                  <a:gd name="T84" fmla="*/ 82 w 1089"/>
                  <a:gd name="T85" fmla="*/ 759 h 1029"/>
                  <a:gd name="T86" fmla="*/ 97 w 1089"/>
                  <a:gd name="T87" fmla="*/ 683 h 1029"/>
                  <a:gd name="T88" fmla="*/ 170 w 1089"/>
                  <a:gd name="T89" fmla="*/ 634 h 1029"/>
                  <a:gd name="T90" fmla="*/ 139 w 1089"/>
                  <a:gd name="T91" fmla="*/ 595 h 1029"/>
                  <a:gd name="T92" fmla="*/ 85 w 1089"/>
                  <a:gd name="T93" fmla="*/ 574 h 1029"/>
                  <a:gd name="T94" fmla="*/ 52 w 1089"/>
                  <a:gd name="T95" fmla="*/ 516 h 1029"/>
                  <a:gd name="T96" fmla="*/ 3 w 1089"/>
                  <a:gd name="T97" fmla="*/ 42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89" h="1029">
                    <a:moveTo>
                      <a:pt x="28" y="388"/>
                    </a:moveTo>
                    <a:lnTo>
                      <a:pt x="58" y="363"/>
                    </a:lnTo>
                    <a:lnTo>
                      <a:pt x="89" y="354"/>
                    </a:lnTo>
                    <a:lnTo>
                      <a:pt x="120" y="350"/>
                    </a:lnTo>
                    <a:lnTo>
                      <a:pt x="128" y="328"/>
                    </a:lnTo>
                    <a:lnTo>
                      <a:pt x="152" y="318"/>
                    </a:lnTo>
                    <a:lnTo>
                      <a:pt x="168" y="339"/>
                    </a:lnTo>
                    <a:lnTo>
                      <a:pt x="176" y="363"/>
                    </a:lnTo>
                    <a:lnTo>
                      <a:pt x="199" y="357"/>
                    </a:lnTo>
                    <a:lnTo>
                      <a:pt x="244" y="347"/>
                    </a:lnTo>
                    <a:lnTo>
                      <a:pt x="294" y="325"/>
                    </a:lnTo>
                    <a:lnTo>
                      <a:pt x="356" y="363"/>
                    </a:lnTo>
                    <a:lnTo>
                      <a:pt x="419" y="375"/>
                    </a:lnTo>
                    <a:lnTo>
                      <a:pt x="425" y="391"/>
                    </a:lnTo>
                    <a:lnTo>
                      <a:pt x="425" y="396"/>
                    </a:lnTo>
                    <a:lnTo>
                      <a:pt x="407" y="417"/>
                    </a:lnTo>
                    <a:lnTo>
                      <a:pt x="419" y="440"/>
                    </a:lnTo>
                    <a:lnTo>
                      <a:pt x="481" y="385"/>
                    </a:lnTo>
                    <a:lnTo>
                      <a:pt x="526" y="406"/>
                    </a:lnTo>
                    <a:lnTo>
                      <a:pt x="523" y="385"/>
                    </a:lnTo>
                    <a:lnTo>
                      <a:pt x="550" y="375"/>
                    </a:lnTo>
                    <a:lnTo>
                      <a:pt x="550" y="357"/>
                    </a:lnTo>
                    <a:lnTo>
                      <a:pt x="526" y="336"/>
                    </a:lnTo>
                    <a:lnTo>
                      <a:pt x="505" y="239"/>
                    </a:lnTo>
                    <a:lnTo>
                      <a:pt x="502" y="233"/>
                    </a:lnTo>
                    <a:lnTo>
                      <a:pt x="491" y="233"/>
                    </a:lnTo>
                    <a:lnTo>
                      <a:pt x="457" y="134"/>
                    </a:lnTo>
                    <a:lnTo>
                      <a:pt x="469" y="97"/>
                    </a:lnTo>
                    <a:lnTo>
                      <a:pt x="433" y="60"/>
                    </a:lnTo>
                    <a:lnTo>
                      <a:pt x="478" y="42"/>
                    </a:lnTo>
                    <a:lnTo>
                      <a:pt x="512" y="13"/>
                    </a:lnTo>
                    <a:lnTo>
                      <a:pt x="536" y="3"/>
                    </a:lnTo>
                    <a:lnTo>
                      <a:pt x="544" y="18"/>
                    </a:lnTo>
                    <a:lnTo>
                      <a:pt x="560" y="18"/>
                    </a:lnTo>
                    <a:lnTo>
                      <a:pt x="585" y="0"/>
                    </a:lnTo>
                    <a:lnTo>
                      <a:pt x="596" y="15"/>
                    </a:lnTo>
                    <a:lnTo>
                      <a:pt x="615" y="13"/>
                    </a:lnTo>
                    <a:lnTo>
                      <a:pt x="654" y="27"/>
                    </a:lnTo>
                    <a:lnTo>
                      <a:pt x="696" y="32"/>
                    </a:lnTo>
                    <a:lnTo>
                      <a:pt x="670" y="51"/>
                    </a:lnTo>
                    <a:lnTo>
                      <a:pt x="691" y="103"/>
                    </a:lnTo>
                    <a:lnTo>
                      <a:pt x="712" y="91"/>
                    </a:lnTo>
                    <a:lnTo>
                      <a:pt x="764" y="89"/>
                    </a:lnTo>
                    <a:lnTo>
                      <a:pt x="788" y="73"/>
                    </a:lnTo>
                    <a:lnTo>
                      <a:pt x="813" y="51"/>
                    </a:lnTo>
                    <a:lnTo>
                      <a:pt x="881" y="117"/>
                    </a:lnTo>
                    <a:lnTo>
                      <a:pt x="904" y="129"/>
                    </a:lnTo>
                    <a:lnTo>
                      <a:pt x="903" y="200"/>
                    </a:lnTo>
                    <a:lnTo>
                      <a:pt x="921" y="208"/>
                    </a:lnTo>
                    <a:lnTo>
                      <a:pt x="920" y="225"/>
                    </a:lnTo>
                    <a:lnTo>
                      <a:pt x="911" y="231"/>
                    </a:lnTo>
                    <a:lnTo>
                      <a:pt x="900" y="222"/>
                    </a:lnTo>
                    <a:lnTo>
                      <a:pt x="892" y="225"/>
                    </a:lnTo>
                    <a:lnTo>
                      <a:pt x="881" y="233"/>
                    </a:lnTo>
                    <a:lnTo>
                      <a:pt x="879" y="252"/>
                    </a:lnTo>
                    <a:lnTo>
                      <a:pt x="869" y="263"/>
                    </a:lnTo>
                    <a:lnTo>
                      <a:pt x="859" y="273"/>
                    </a:lnTo>
                    <a:lnTo>
                      <a:pt x="845" y="278"/>
                    </a:lnTo>
                    <a:lnTo>
                      <a:pt x="859" y="309"/>
                    </a:lnTo>
                    <a:lnTo>
                      <a:pt x="881" y="349"/>
                    </a:lnTo>
                    <a:lnTo>
                      <a:pt x="911" y="337"/>
                    </a:lnTo>
                    <a:lnTo>
                      <a:pt x="951" y="398"/>
                    </a:lnTo>
                    <a:lnTo>
                      <a:pt x="971" y="402"/>
                    </a:lnTo>
                    <a:lnTo>
                      <a:pt x="993" y="417"/>
                    </a:lnTo>
                    <a:lnTo>
                      <a:pt x="1007" y="440"/>
                    </a:lnTo>
                    <a:lnTo>
                      <a:pt x="1010" y="471"/>
                    </a:lnTo>
                    <a:lnTo>
                      <a:pt x="990" y="498"/>
                    </a:lnTo>
                    <a:lnTo>
                      <a:pt x="980" y="500"/>
                    </a:lnTo>
                    <a:lnTo>
                      <a:pt x="983" y="519"/>
                    </a:lnTo>
                    <a:lnTo>
                      <a:pt x="945" y="529"/>
                    </a:lnTo>
                    <a:lnTo>
                      <a:pt x="933" y="592"/>
                    </a:lnTo>
                    <a:lnTo>
                      <a:pt x="961" y="607"/>
                    </a:lnTo>
                    <a:lnTo>
                      <a:pt x="986" y="613"/>
                    </a:lnTo>
                    <a:lnTo>
                      <a:pt x="1013" y="628"/>
                    </a:lnTo>
                    <a:lnTo>
                      <a:pt x="1023" y="641"/>
                    </a:lnTo>
                    <a:lnTo>
                      <a:pt x="1010" y="676"/>
                    </a:lnTo>
                    <a:lnTo>
                      <a:pt x="1010" y="713"/>
                    </a:lnTo>
                    <a:lnTo>
                      <a:pt x="1017" y="731"/>
                    </a:lnTo>
                    <a:lnTo>
                      <a:pt x="1075" y="752"/>
                    </a:lnTo>
                    <a:lnTo>
                      <a:pt x="1086" y="762"/>
                    </a:lnTo>
                    <a:lnTo>
                      <a:pt x="1089" y="783"/>
                    </a:lnTo>
                    <a:lnTo>
                      <a:pt x="1077" y="797"/>
                    </a:lnTo>
                    <a:lnTo>
                      <a:pt x="1069" y="815"/>
                    </a:lnTo>
                    <a:lnTo>
                      <a:pt x="1062" y="828"/>
                    </a:lnTo>
                    <a:lnTo>
                      <a:pt x="1044" y="807"/>
                    </a:lnTo>
                    <a:lnTo>
                      <a:pt x="1031" y="804"/>
                    </a:lnTo>
                    <a:lnTo>
                      <a:pt x="1007" y="818"/>
                    </a:lnTo>
                    <a:lnTo>
                      <a:pt x="996" y="825"/>
                    </a:lnTo>
                    <a:lnTo>
                      <a:pt x="983" y="807"/>
                    </a:lnTo>
                    <a:lnTo>
                      <a:pt x="972" y="815"/>
                    </a:lnTo>
                    <a:lnTo>
                      <a:pt x="975" y="841"/>
                    </a:lnTo>
                    <a:lnTo>
                      <a:pt x="961" y="876"/>
                    </a:lnTo>
                    <a:lnTo>
                      <a:pt x="945" y="894"/>
                    </a:lnTo>
                    <a:lnTo>
                      <a:pt x="948" y="912"/>
                    </a:lnTo>
                    <a:lnTo>
                      <a:pt x="909" y="933"/>
                    </a:lnTo>
                    <a:lnTo>
                      <a:pt x="900" y="915"/>
                    </a:lnTo>
                    <a:lnTo>
                      <a:pt x="890" y="915"/>
                    </a:lnTo>
                    <a:lnTo>
                      <a:pt x="862" y="921"/>
                    </a:lnTo>
                    <a:lnTo>
                      <a:pt x="862" y="942"/>
                    </a:lnTo>
                    <a:lnTo>
                      <a:pt x="837" y="942"/>
                    </a:lnTo>
                    <a:lnTo>
                      <a:pt x="812" y="966"/>
                    </a:lnTo>
                    <a:lnTo>
                      <a:pt x="778" y="984"/>
                    </a:lnTo>
                    <a:lnTo>
                      <a:pt x="736" y="1029"/>
                    </a:lnTo>
                    <a:lnTo>
                      <a:pt x="696" y="1021"/>
                    </a:lnTo>
                    <a:lnTo>
                      <a:pt x="694" y="1012"/>
                    </a:lnTo>
                    <a:lnTo>
                      <a:pt x="730" y="953"/>
                    </a:lnTo>
                    <a:lnTo>
                      <a:pt x="682" y="883"/>
                    </a:lnTo>
                    <a:lnTo>
                      <a:pt x="667" y="888"/>
                    </a:lnTo>
                    <a:lnTo>
                      <a:pt x="629" y="873"/>
                    </a:lnTo>
                    <a:lnTo>
                      <a:pt x="620" y="880"/>
                    </a:lnTo>
                    <a:lnTo>
                      <a:pt x="609" y="894"/>
                    </a:lnTo>
                    <a:lnTo>
                      <a:pt x="588" y="888"/>
                    </a:lnTo>
                    <a:lnTo>
                      <a:pt x="570" y="915"/>
                    </a:lnTo>
                    <a:lnTo>
                      <a:pt x="547" y="894"/>
                    </a:lnTo>
                    <a:lnTo>
                      <a:pt x="515" y="901"/>
                    </a:lnTo>
                    <a:lnTo>
                      <a:pt x="481" y="888"/>
                    </a:lnTo>
                    <a:lnTo>
                      <a:pt x="457" y="912"/>
                    </a:lnTo>
                    <a:lnTo>
                      <a:pt x="431" y="901"/>
                    </a:lnTo>
                    <a:lnTo>
                      <a:pt x="409" y="924"/>
                    </a:lnTo>
                    <a:lnTo>
                      <a:pt x="383" y="901"/>
                    </a:lnTo>
                    <a:lnTo>
                      <a:pt x="364" y="909"/>
                    </a:lnTo>
                    <a:lnTo>
                      <a:pt x="297" y="921"/>
                    </a:lnTo>
                    <a:lnTo>
                      <a:pt x="270" y="921"/>
                    </a:lnTo>
                    <a:lnTo>
                      <a:pt x="262" y="931"/>
                    </a:lnTo>
                    <a:lnTo>
                      <a:pt x="149" y="849"/>
                    </a:lnTo>
                    <a:lnTo>
                      <a:pt x="123" y="843"/>
                    </a:lnTo>
                    <a:lnTo>
                      <a:pt x="69" y="797"/>
                    </a:lnTo>
                    <a:lnTo>
                      <a:pt x="82" y="775"/>
                    </a:lnTo>
                    <a:lnTo>
                      <a:pt x="82" y="759"/>
                    </a:lnTo>
                    <a:lnTo>
                      <a:pt x="107" y="737"/>
                    </a:lnTo>
                    <a:lnTo>
                      <a:pt x="97" y="710"/>
                    </a:lnTo>
                    <a:lnTo>
                      <a:pt x="97" y="683"/>
                    </a:lnTo>
                    <a:lnTo>
                      <a:pt x="137" y="658"/>
                    </a:lnTo>
                    <a:lnTo>
                      <a:pt x="165" y="649"/>
                    </a:lnTo>
                    <a:lnTo>
                      <a:pt x="170" y="634"/>
                    </a:lnTo>
                    <a:lnTo>
                      <a:pt x="176" y="604"/>
                    </a:lnTo>
                    <a:lnTo>
                      <a:pt x="165" y="592"/>
                    </a:lnTo>
                    <a:lnTo>
                      <a:pt x="139" y="595"/>
                    </a:lnTo>
                    <a:lnTo>
                      <a:pt x="120" y="602"/>
                    </a:lnTo>
                    <a:lnTo>
                      <a:pt x="97" y="602"/>
                    </a:lnTo>
                    <a:lnTo>
                      <a:pt x="85" y="574"/>
                    </a:lnTo>
                    <a:lnTo>
                      <a:pt x="85" y="558"/>
                    </a:lnTo>
                    <a:lnTo>
                      <a:pt x="61" y="537"/>
                    </a:lnTo>
                    <a:lnTo>
                      <a:pt x="52" y="516"/>
                    </a:lnTo>
                    <a:lnTo>
                      <a:pt x="69" y="495"/>
                    </a:lnTo>
                    <a:lnTo>
                      <a:pt x="6" y="432"/>
                    </a:lnTo>
                    <a:lnTo>
                      <a:pt x="3" y="420"/>
                    </a:lnTo>
                    <a:lnTo>
                      <a:pt x="0" y="415"/>
                    </a:lnTo>
                    <a:lnTo>
                      <a:pt x="28" y="38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" name="Freeform 185">
                <a:extLst>
                  <a:ext uri="{FF2B5EF4-FFF2-40B4-BE49-F238E27FC236}">
                    <a16:creationId xmlns:a16="http://schemas.microsoft.com/office/drawing/2014/main" id="{C8783CFF-D6BD-4108-A4D2-CCE93F94E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1623"/>
                <a:ext cx="748" cy="418"/>
              </a:xfrm>
              <a:custGeom>
                <a:avLst/>
                <a:gdLst>
                  <a:gd name="T0" fmla="*/ 171 w 1497"/>
                  <a:gd name="T1" fmla="*/ 166 h 838"/>
                  <a:gd name="T2" fmla="*/ 231 w 1497"/>
                  <a:gd name="T3" fmla="*/ 189 h 838"/>
                  <a:gd name="T4" fmla="*/ 393 w 1497"/>
                  <a:gd name="T5" fmla="*/ 241 h 838"/>
                  <a:gd name="T6" fmla="*/ 435 w 1497"/>
                  <a:gd name="T7" fmla="*/ 218 h 838"/>
                  <a:gd name="T8" fmla="*/ 462 w 1497"/>
                  <a:gd name="T9" fmla="*/ 155 h 838"/>
                  <a:gd name="T10" fmla="*/ 535 w 1497"/>
                  <a:gd name="T11" fmla="*/ 151 h 838"/>
                  <a:gd name="T12" fmla="*/ 525 w 1497"/>
                  <a:gd name="T13" fmla="*/ 85 h 838"/>
                  <a:gd name="T14" fmla="*/ 605 w 1497"/>
                  <a:gd name="T15" fmla="*/ 33 h 838"/>
                  <a:gd name="T16" fmla="*/ 632 w 1497"/>
                  <a:gd name="T17" fmla="*/ 2 h 838"/>
                  <a:gd name="T18" fmla="*/ 726 w 1497"/>
                  <a:gd name="T19" fmla="*/ 56 h 838"/>
                  <a:gd name="T20" fmla="*/ 881 w 1497"/>
                  <a:gd name="T21" fmla="*/ 127 h 838"/>
                  <a:gd name="T22" fmla="*/ 957 w 1497"/>
                  <a:gd name="T23" fmla="*/ 107 h 838"/>
                  <a:gd name="T24" fmla="*/ 1033 w 1497"/>
                  <a:gd name="T25" fmla="*/ 120 h 838"/>
                  <a:gd name="T26" fmla="*/ 1121 w 1497"/>
                  <a:gd name="T27" fmla="*/ 100 h 838"/>
                  <a:gd name="T28" fmla="*/ 1183 w 1497"/>
                  <a:gd name="T29" fmla="*/ 100 h 838"/>
                  <a:gd name="T30" fmla="*/ 1256 w 1497"/>
                  <a:gd name="T31" fmla="*/ 90 h 838"/>
                  <a:gd name="T32" fmla="*/ 1270 w 1497"/>
                  <a:gd name="T33" fmla="*/ 227 h 838"/>
                  <a:gd name="T34" fmla="*/ 1332 w 1497"/>
                  <a:gd name="T35" fmla="*/ 245 h 838"/>
                  <a:gd name="T36" fmla="*/ 1403 w 1497"/>
                  <a:gd name="T37" fmla="*/ 307 h 838"/>
                  <a:gd name="T38" fmla="*/ 1417 w 1497"/>
                  <a:gd name="T39" fmla="*/ 360 h 838"/>
                  <a:gd name="T40" fmla="*/ 1487 w 1497"/>
                  <a:gd name="T41" fmla="*/ 433 h 838"/>
                  <a:gd name="T42" fmla="*/ 1474 w 1497"/>
                  <a:gd name="T43" fmla="*/ 460 h 838"/>
                  <a:gd name="T44" fmla="*/ 1428 w 1497"/>
                  <a:gd name="T45" fmla="*/ 557 h 838"/>
                  <a:gd name="T46" fmla="*/ 1383 w 1497"/>
                  <a:gd name="T47" fmla="*/ 637 h 838"/>
                  <a:gd name="T48" fmla="*/ 1328 w 1497"/>
                  <a:gd name="T49" fmla="*/ 610 h 838"/>
                  <a:gd name="T50" fmla="*/ 1228 w 1497"/>
                  <a:gd name="T51" fmla="*/ 647 h 838"/>
                  <a:gd name="T52" fmla="*/ 1176 w 1497"/>
                  <a:gd name="T53" fmla="*/ 629 h 838"/>
                  <a:gd name="T54" fmla="*/ 1110 w 1497"/>
                  <a:gd name="T55" fmla="*/ 629 h 838"/>
                  <a:gd name="T56" fmla="*/ 1050 w 1497"/>
                  <a:gd name="T57" fmla="*/ 644 h 838"/>
                  <a:gd name="T58" fmla="*/ 981 w 1497"/>
                  <a:gd name="T59" fmla="*/ 624 h 838"/>
                  <a:gd name="T60" fmla="*/ 899 w 1497"/>
                  <a:gd name="T61" fmla="*/ 637 h 838"/>
                  <a:gd name="T62" fmla="*/ 799 w 1497"/>
                  <a:gd name="T63" fmla="*/ 634 h 838"/>
                  <a:gd name="T64" fmla="*/ 684 w 1497"/>
                  <a:gd name="T65" fmla="*/ 707 h 838"/>
                  <a:gd name="T66" fmla="*/ 614 w 1497"/>
                  <a:gd name="T67" fmla="*/ 718 h 838"/>
                  <a:gd name="T68" fmla="*/ 563 w 1497"/>
                  <a:gd name="T69" fmla="*/ 792 h 838"/>
                  <a:gd name="T70" fmla="*/ 535 w 1497"/>
                  <a:gd name="T71" fmla="*/ 797 h 838"/>
                  <a:gd name="T72" fmla="*/ 474 w 1497"/>
                  <a:gd name="T73" fmla="*/ 838 h 838"/>
                  <a:gd name="T74" fmla="*/ 344 w 1497"/>
                  <a:gd name="T75" fmla="*/ 734 h 838"/>
                  <a:gd name="T76" fmla="*/ 341 w 1497"/>
                  <a:gd name="T77" fmla="*/ 695 h 838"/>
                  <a:gd name="T78" fmla="*/ 334 w 1497"/>
                  <a:gd name="T79" fmla="*/ 652 h 838"/>
                  <a:gd name="T80" fmla="*/ 276 w 1497"/>
                  <a:gd name="T81" fmla="*/ 616 h 838"/>
                  <a:gd name="T82" fmla="*/ 289 w 1497"/>
                  <a:gd name="T83" fmla="*/ 572 h 838"/>
                  <a:gd name="T84" fmla="*/ 231 w 1497"/>
                  <a:gd name="T85" fmla="*/ 509 h 838"/>
                  <a:gd name="T86" fmla="*/ 137 w 1497"/>
                  <a:gd name="T87" fmla="*/ 463 h 838"/>
                  <a:gd name="T88" fmla="*/ 26 w 1497"/>
                  <a:gd name="T89" fmla="*/ 449 h 838"/>
                  <a:gd name="T90" fmla="*/ 22 w 1497"/>
                  <a:gd name="T91" fmla="*/ 367 h 838"/>
                  <a:gd name="T92" fmla="*/ 37 w 1497"/>
                  <a:gd name="T93" fmla="*/ 288 h 838"/>
                  <a:gd name="T94" fmla="*/ 119 w 1497"/>
                  <a:gd name="T95" fmla="*/ 179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97" h="838">
                    <a:moveTo>
                      <a:pt x="137" y="151"/>
                    </a:moveTo>
                    <a:lnTo>
                      <a:pt x="157" y="148"/>
                    </a:lnTo>
                    <a:lnTo>
                      <a:pt x="171" y="166"/>
                    </a:lnTo>
                    <a:lnTo>
                      <a:pt x="200" y="151"/>
                    </a:lnTo>
                    <a:lnTo>
                      <a:pt x="213" y="153"/>
                    </a:lnTo>
                    <a:lnTo>
                      <a:pt x="231" y="189"/>
                    </a:lnTo>
                    <a:lnTo>
                      <a:pt x="307" y="214"/>
                    </a:lnTo>
                    <a:lnTo>
                      <a:pt x="379" y="248"/>
                    </a:lnTo>
                    <a:lnTo>
                      <a:pt x="393" y="241"/>
                    </a:lnTo>
                    <a:lnTo>
                      <a:pt x="403" y="227"/>
                    </a:lnTo>
                    <a:lnTo>
                      <a:pt x="425" y="234"/>
                    </a:lnTo>
                    <a:lnTo>
                      <a:pt x="435" y="218"/>
                    </a:lnTo>
                    <a:lnTo>
                      <a:pt x="428" y="205"/>
                    </a:lnTo>
                    <a:lnTo>
                      <a:pt x="425" y="193"/>
                    </a:lnTo>
                    <a:lnTo>
                      <a:pt x="462" y="155"/>
                    </a:lnTo>
                    <a:lnTo>
                      <a:pt x="476" y="153"/>
                    </a:lnTo>
                    <a:lnTo>
                      <a:pt x="507" y="179"/>
                    </a:lnTo>
                    <a:lnTo>
                      <a:pt x="535" y="151"/>
                    </a:lnTo>
                    <a:lnTo>
                      <a:pt x="524" y="121"/>
                    </a:lnTo>
                    <a:lnTo>
                      <a:pt x="521" y="106"/>
                    </a:lnTo>
                    <a:lnTo>
                      <a:pt x="525" y="85"/>
                    </a:lnTo>
                    <a:lnTo>
                      <a:pt x="539" y="70"/>
                    </a:lnTo>
                    <a:lnTo>
                      <a:pt x="557" y="51"/>
                    </a:lnTo>
                    <a:lnTo>
                      <a:pt x="605" y="33"/>
                    </a:lnTo>
                    <a:lnTo>
                      <a:pt x="605" y="11"/>
                    </a:lnTo>
                    <a:lnTo>
                      <a:pt x="618" y="0"/>
                    </a:lnTo>
                    <a:lnTo>
                      <a:pt x="632" y="2"/>
                    </a:lnTo>
                    <a:lnTo>
                      <a:pt x="647" y="6"/>
                    </a:lnTo>
                    <a:lnTo>
                      <a:pt x="695" y="49"/>
                    </a:lnTo>
                    <a:lnTo>
                      <a:pt x="726" y="56"/>
                    </a:lnTo>
                    <a:lnTo>
                      <a:pt x="836" y="137"/>
                    </a:lnTo>
                    <a:lnTo>
                      <a:pt x="846" y="127"/>
                    </a:lnTo>
                    <a:lnTo>
                      <a:pt x="881" y="127"/>
                    </a:lnTo>
                    <a:lnTo>
                      <a:pt x="896" y="122"/>
                    </a:lnTo>
                    <a:lnTo>
                      <a:pt x="940" y="117"/>
                    </a:lnTo>
                    <a:lnTo>
                      <a:pt x="957" y="107"/>
                    </a:lnTo>
                    <a:lnTo>
                      <a:pt x="983" y="130"/>
                    </a:lnTo>
                    <a:lnTo>
                      <a:pt x="1005" y="107"/>
                    </a:lnTo>
                    <a:lnTo>
                      <a:pt x="1033" y="120"/>
                    </a:lnTo>
                    <a:lnTo>
                      <a:pt x="1055" y="94"/>
                    </a:lnTo>
                    <a:lnTo>
                      <a:pt x="1086" y="107"/>
                    </a:lnTo>
                    <a:lnTo>
                      <a:pt x="1121" y="100"/>
                    </a:lnTo>
                    <a:lnTo>
                      <a:pt x="1144" y="120"/>
                    </a:lnTo>
                    <a:lnTo>
                      <a:pt x="1162" y="94"/>
                    </a:lnTo>
                    <a:lnTo>
                      <a:pt x="1183" y="100"/>
                    </a:lnTo>
                    <a:lnTo>
                      <a:pt x="1200" y="78"/>
                    </a:lnTo>
                    <a:lnTo>
                      <a:pt x="1237" y="94"/>
                    </a:lnTo>
                    <a:lnTo>
                      <a:pt x="1256" y="90"/>
                    </a:lnTo>
                    <a:lnTo>
                      <a:pt x="1304" y="160"/>
                    </a:lnTo>
                    <a:lnTo>
                      <a:pt x="1269" y="215"/>
                    </a:lnTo>
                    <a:lnTo>
                      <a:pt x="1270" y="227"/>
                    </a:lnTo>
                    <a:lnTo>
                      <a:pt x="1279" y="229"/>
                    </a:lnTo>
                    <a:lnTo>
                      <a:pt x="1310" y="235"/>
                    </a:lnTo>
                    <a:lnTo>
                      <a:pt x="1332" y="245"/>
                    </a:lnTo>
                    <a:lnTo>
                      <a:pt x="1360" y="286"/>
                    </a:lnTo>
                    <a:lnTo>
                      <a:pt x="1387" y="287"/>
                    </a:lnTo>
                    <a:lnTo>
                      <a:pt x="1403" y="307"/>
                    </a:lnTo>
                    <a:lnTo>
                      <a:pt x="1395" y="323"/>
                    </a:lnTo>
                    <a:lnTo>
                      <a:pt x="1397" y="340"/>
                    </a:lnTo>
                    <a:lnTo>
                      <a:pt x="1417" y="360"/>
                    </a:lnTo>
                    <a:lnTo>
                      <a:pt x="1452" y="413"/>
                    </a:lnTo>
                    <a:lnTo>
                      <a:pt x="1474" y="415"/>
                    </a:lnTo>
                    <a:lnTo>
                      <a:pt x="1487" y="433"/>
                    </a:lnTo>
                    <a:lnTo>
                      <a:pt x="1497" y="442"/>
                    </a:lnTo>
                    <a:lnTo>
                      <a:pt x="1490" y="454"/>
                    </a:lnTo>
                    <a:lnTo>
                      <a:pt x="1474" y="460"/>
                    </a:lnTo>
                    <a:lnTo>
                      <a:pt x="1456" y="481"/>
                    </a:lnTo>
                    <a:lnTo>
                      <a:pt x="1443" y="517"/>
                    </a:lnTo>
                    <a:lnTo>
                      <a:pt x="1428" y="557"/>
                    </a:lnTo>
                    <a:lnTo>
                      <a:pt x="1404" y="609"/>
                    </a:lnTo>
                    <a:lnTo>
                      <a:pt x="1395" y="624"/>
                    </a:lnTo>
                    <a:lnTo>
                      <a:pt x="1383" y="637"/>
                    </a:lnTo>
                    <a:lnTo>
                      <a:pt x="1365" y="637"/>
                    </a:lnTo>
                    <a:lnTo>
                      <a:pt x="1352" y="629"/>
                    </a:lnTo>
                    <a:lnTo>
                      <a:pt x="1328" y="610"/>
                    </a:lnTo>
                    <a:lnTo>
                      <a:pt x="1262" y="610"/>
                    </a:lnTo>
                    <a:lnTo>
                      <a:pt x="1244" y="637"/>
                    </a:lnTo>
                    <a:lnTo>
                      <a:pt x="1228" y="647"/>
                    </a:lnTo>
                    <a:lnTo>
                      <a:pt x="1207" y="650"/>
                    </a:lnTo>
                    <a:lnTo>
                      <a:pt x="1194" y="637"/>
                    </a:lnTo>
                    <a:lnTo>
                      <a:pt x="1176" y="629"/>
                    </a:lnTo>
                    <a:lnTo>
                      <a:pt x="1155" y="631"/>
                    </a:lnTo>
                    <a:lnTo>
                      <a:pt x="1137" y="640"/>
                    </a:lnTo>
                    <a:lnTo>
                      <a:pt x="1110" y="629"/>
                    </a:lnTo>
                    <a:lnTo>
                      <a:pt x="1092" y="631"/>
                    </a:lnTo>
                    <a:lnTo>
                      <a:pt x="1068" y="644"/>
                    </a:lnTo>
                    <a:lnTo>
                      <a:pt x="1050" y="644"/>
                    </a:lnTo>
                    <a:lnTo>
                      <a:pt x="1019" y="647"/>
                    </a:lnTo>
                    <a:lnTo>
                      <a:pt x="999" y="637"/>
                    </a:lnTo>
                    <a:lnTo>
                      <a:pt x="981" y="624"/>
                    </a:lnTo>
                    <a:lnTo>
                      <a:pt x="972" y="631"/>
                    </a:lnTo>
                    <a:lnTo>
                      <a:pt x="927" y="631"/>
                    </a:lnTo>
                    <a:lnTo>
                      <a:pt x="899" y="637"/>
                    </a:lnTo>
                    <a:lnTo>
                      <a:pt x="875" y="631"/>
                    </a:lnTo>
                    <a:lnTo>
                      <a:pt x="805" y="631"/>
                    </a:lnTo>
                    <a:lnTo>
                      <a:pt x="799" y="634"/>
                    </a:lnTo>
                    <a:lnTo>
                      <a:pt x="744" y="689"/>
                    </a:lnTo>
                    <a:lnTo>
                      <a:pt x="708" y="710"/>
                    </a:lnTo>
                    <a:lnTo>
                      <a:pt x="684" y="707"/>
                    </a:lnTo>
                    <a:lnTo>
                      <a:pt x="663" y="710"/>
                    </a:lnTo>
                    <a:lnTo>
                      <a:pt x="632" y="713"/>
                    </a:lnTo>
                    <a:lnTo>
                      <a:pt x="614" y="718"/>
                    </a:lnTo>
                    <a:lnTo>
                      <a:pt x="584" y="747"/>
                    </a:lnTo>
                    <a:lnTo>
                      <a:pt x="571" y="762"/>
                    </a:lnTo>
                    <a:lnTo>
                      <a:pt x="563" y="792"/>
                    </a:lnTo>
                    <a:lnTo>
                      <a:pt x="545" y="817"/>
                    </a:lnTo>
                    <a:lnTo>
                      <a:pt x="542" y="797"/>
                    </a:lnTo>
                    <a:lnTo>
                      <a:pt x="535" y="797"/>
                    </a:lnTo>
                    <a:lnTo>
                      <a:pt x="526" y="807"/>
                    </a:lnTo>
                    <a:lnTo>
                      <a:pt x="526" y="820"/>
                    </a:lnTo>
                    <a:lnTo>
                      <a:pt x="474" y="838"/>
                    </a:lnTo>
                    <a:lnTo>
                      <a:pt x="460" y="823"/>
                    </a:lnTo>
                    <a:lnTo>
                      <a:pt x="346" y="759"/>
                    </a:lnTo>
                    <a:lnTo>
                      <a:pt x="344" y="734"/>
                    </a:lnTo>
                    <a:lnTo>
                      <a:pt x="318" y="703"/>
                    </a:lnTo>
                    <a:lnTo>
                      <a:pt x="321" y="686"/>
                    </a:lnTo>
                    <a:lnTo>
                      <a:pt x="341" y="695"/>
                    </a:lnTo>
                    <a:lnTo>
                      <a:pt x="349" y="686"/>
                    </a:lnTo>
                    <a:lnTo>
                      <a:pt x="344" y="671"/>
                    </a:lnTo>
                    <a:lnTo>
                      <a:pt x="334" y="652"/>
                    </a:lnTo>
                    <a:lnTo>
                      <a:pt x="318" y="644"/>
                    </a:lnTo>
                    <a:lnTo>
                      <a:pt x="310" y="650"/>
                    </a:lnTo>
                    <a:lnTo>
                      <a:pt x="276" y="616"/>
                    </a:lnTo>
                    <a:lnTo>
                      <a:pt x="280" y="609"/>
                    </a:lnTo>
                    <a:lnTo>
                      <a:pt x="292" y="596"/>
                    </a:lnTo>
                    <a:lnTo>
                      <a:pt x="289" y="572"/>
                    </a:lnTo>
                    <a:lnTo>
                      <a:pt x="270" y="536"/>
                    </a:lnTo>
                    <a:lnTo>
                      <a:pt x="252" y="522"/>
                    </a:lnTo>
                    <a:lnTo>
                      <a:pt x="231" y="509"/>
                    </a:lnTo>
                    <a:lnTo>
                      <a:pt x="183" y="481"/>
                    </a:lnTo>
                    <a:lnTo>
                      <a:pt x="152" y="460"/>
                    </a:lnTo>
                    <a:lnTo>
                      <a:pt x="137" y="463"/>
                    </a:lnTo>
                    <a:lnTo>
                      <a:pt x="107" y="439"/>
                    </a:lnTo>
                    <a:lnTo>
                      <a:pt x="34" y="439"/>
                    </a:lnTo>
                    <a:lnTo>
                      <a:pt x="26" y="449"/>
                    </a:lnTo>
                    <a:lnTo>
                      <a:pt x="19" y="430"/>
                    </a:lnTo>
                    <a:lnTo>
                      <a:pt x="22" y="399"/>
                    </a:lnTo>
                    <a:lnTo>
                      <a:pt x="22" y="367"/>
                    </a:lnTo>
                    <a:lnTo>
                      <a:pt x="10" y="336"/>
                    </a:lnTo>
                    <a:lnTo>
                      <a:pt x="0" y="321"/>
                    </a:lnTo>
                    <a:lnTo>
                      <a:pt x="37" y="288"/>
                    </a:lnTo>
                    <a:lnTo>
                      <a:pt x="85" y="229"/>
                    </a:lnTo>
                    <a:lnTo>
                      <a:pt x="89" y="208"/>
                    </a:lnTo>
                    <a:lnTo>
                      <a:pt x="119" y="179"/>
                    </a:lnTo>
                    <a:lnTo>
                      <a:pt x="140" y="179"/>
                    </a:lnTo>
                    <a:lnTo>
                      <a:pt x="137" y="151"/>
                    </a:lnTo>
                    <a:close/>
                  </a:path>
                </a:pathLst>
              </a:custGeom>
              <a:solidFill>
                <a:srgbClr val="83005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Freeform 186">
                <a:extLst>
                  <a:ext uri="{FF2B5EF4-FFF2-40B4-BE49-F238E27FC236}">
                    <a16:creationId xmlns:a16="http://schemas.microsoft.com/office/drawing/2014/main" id="{8F4BF24C-43CA-6D8F-3DF1-424852D08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628"/>
                <a:ext cx="210" cy="216"/>
              </a:xfrm>
              <a:custGeom>
                <a:avLst/>
                <a:gdLst>
                  <a:gd name="T0" fmla="*/ 185 w 420"/>
                  <a:gd name="T1" fmla="*/ 433 h 433"/>
                  <a:gd name="T2" fmla="*/ 202 w 420"/>
                  <a:gd name="T3" fmla="*/ 415 h 433"/>
                  <a:gd name="T4" fmla="*/ 220 w 420"/>
                  <a:gd name="T5" fmla="*/ 408 h 433"/>
                  <a:gd name="T6" fmla="*/ 233 w 420"/>
                  <a:gd name="T7" fmla="*/ 408 h 433"/>
                  <a:gd name="T8" fmla="*/ 233 w 420"/>
                  <a:gd name="T9" fmla="*/ 384 h 433"/>
                  <a:gd name="T10" fmla="*/ 247 w 420"/>
                  <a:gd name="T11" fmla="*/ 368 h 433"/>
                  <a:gd name="T12" fmla="*/ 271 w 420"/>
                  <a:gd name="T13" fmla="*/ 366 h 433"/>
                  <a:gd name="T14" fmla="*/ 329 w 420"/>
                  <a:gd name="T15" fmla="*/ 363 h 433"/>
                  <a:gd name="T16" fmla="*/ 357 w 420"/>
                  <a:gd name="T17" fmla="*/ 366 h 433"/>
                  <a:gd name="T18" fmla="*/ 379 w 420"/>
                  <a:gd name="T19" fmla="*/ 354 h 433"/>
                  <a:gd name="T20" fmla="*/ 395 w 420"/>
                  <a:gd name="T21" fmla="*/ 354 h 433"/>
                  <a:gd name="T22" fmla="*/ 407 w 420"/>
                  <a:gd name="T23" fmla="*/ 347 h 433"/>
                  <a:gd name="T24" fmla="*/ 420 w 420"/>
                  <a:gd name="T25" fmla="*/ 339 h 433"/>
                  <a:gd name="T26" fmla="*/ 410 w 420"/>
                  <a:gd name="T27" fmla="*/ 318 h 433"/>
                  <a:gd name="T28" fmla="*/ 402 w 420"/>
                  <a:gd name="T29" fmla="*/ 326 h 433"/>
                  <a:gd name="T30" fmla="*/ 392 w 420"/>
                  <a:gd name="T31" fmla="*/ 323 h 433"/>
                  <a:gd name="T32" fmla="*/ 379 w 420"/>
                  <a:gd name="T33" fmla="*/ 318 h 433"/>
                  <a:gd name="T34" fmla="*/ 386 w 420"/>
                  <a:gd name="T35" fmla="*/ 290 h 433"/>
                  <a:gd name="T36" fmla="*/ 395 w 420"/>
                  <a:gd name="T37" fmla="*/ 281 h 433"/>
                  <a:gd name="T38" fmla="*/ 393 w 420"/>
                  <a:gd name="T39" fmla="*/ 269 h 433"/>
                  <a:gd name="T40" fmla="*/ 371 w 420"/>
                  <a:gd name="T41" fmla="*/ 240 h 433"/>
                  <a:gd name="T42" fmla="*/ 353 w 420"/>
                  <a:gd name="T43" fmla="*/ 219 h 433"/>
                  <a:gd name="T44" fmla="*/ 332 w 420"/>
                  <a:gd name="T45" fmla="*/ 205 h 433"/>
                  <a:gd name="T46" fmla="*/ 332 w 420"/>
                  <a:gd name="T47" fmla="*/ 188 h 433"/>
                  <a:gd name="T48" fmla="*/ 336 w 420"/>
                  <a:gd name="T49" fmla="*/ 166 h 433"/>
                  <a:gd name="T50" fmla="*/ 341 w 420"/>
                  <a:gd name="T51" fmla="*/ 138 h 433"/>
                  <a:gd name="T52" fmla="*/ 327 w 420"/>
                  <a:gd name="T53" fmla="*/ 121 h 433"/>
                  <a:gd name="T54" fmla="*/ 333 w 420"/>
                  <a:gd name="T55" fmla="*/ 79 h 433"/>
                  <a:gd name="T56" fmla="*/ 326 w 420"/>
                  <a:gd name="T57" fmla="*/ 21 h 433"/>
                  <a:gd name="T58" fmla="*/ 305 w 420"/>
                  <a:gd name="T59" fmla="*/ 3 h 433"/>
                  <a:gd name="T60" fmla="*/ 295 w 420"/>
                  <a:gd name="T61" fmla="*/ 0 h 433"/>
                  <a:gd name="T62" fmla="*/ 263 w 420"/>
                  <a:gd name="T63" fmla="*/ 18 h 433"/>
                  <a:gd name="T64" fmla="*/ 247 w 420"/>
                  <a:gd name="T65" fmla="*/ 3 h 433"/>
                  <a:gd name="T66" fmla="*/ 236 w 420"/>
                  <a:gd name="T67" fmla="*/ 13 h 433"/>
                  <a:gd name="T68" fmla="*/ 242 w 420"/>
                  <a:gd name="T69" fmla="*/ 28 h 433"/>
                  <a:gd name="T70" fmla="*/ 227 w 420"/>
                  <a:gd name="T71" fmla="*/ 66 h 433"/>
                  <a:gd name="T72" fmla="*/ 209 w 420"/>
                  <a:gd name="T73" fmla="*/ 90 h 433"/>
                  <a:gd name="T74" fmla="*/ 212 w 420"/>
                  <a:gd name="T75" fmla="*/ 107 h 433"/>
                  <a:gd name="T76" fmla="*/ 173 w 420"/>
                  <a:gd name="T77" fmla="*/ 129 h 433"/>
                  <a:gd name="T78" fmla="*/ 161 w 420"/>
                  <a:gd name="T79" fmla="*/ 110 h 433"/>
                  <a:gd name="T80" fmla="*/ 128 w 420"/>
                  <a:gd name="T81" fmla="*/ 115 h 433"/>
                  <a:gd name="T82" fmla="*/ 126 w 420"/>
                  <a:gd name="T83" fmla="*/ 138 h 433"/>
                  <a:gd name="T84" fmla="*/ 98 w 420"/>
                  <a:gd name="T85" fmla="*/ 138 h 433"/>
                  <a:gd name="T86" fmla="*/ 77 w 420"/>
                  <a:gd name="T87" fmla="*/ 162 h 433"/>
                  <a:gd name="T88" fmla="*/ 50 w 420"/>
                  <a:gd name="T89" fmla="*/ 176 h 433"/>
                  <a:gd name="T90" fmla="*/ 36 w 420"/>
                  <a:gd name="T91" fmla="*/ 186 h 433"/>
                  <a:gd name="T92" fmla="*/ 19 w 420"/>
                  <a:gd name="T93" fmla="*/ 205 h 433"/>
                  <a:gd name="T94" fmla="*/ 0 w 420"/>
                  <a:gd name="T95" fmla="*/ 226 h 433"/>
                  <a:gd name="T96" fmla="*/ 22 w 420"/>
                  <a:gd name="T97" fmla="*/ 235 h 433"/>
                  <a:gd name="T98" fmla="*/ 50 w 420"/>
                  <a:gd name="T99" fmla="*/ 276 h 433"/>
                  <a:gd name="T100" fmla="*/ 78 w 420"/>
                  <a:gd name="T101" fmla="*/ 278 h 433"/>
                  <a:gd name="T102" fmla="*/ 91 w 420"/>
                  <a:gd name="T103" fmla="*/ 295 h 433"/>
                  <a:gd name="T104" fmla="*/ 85 w 420"/>
                  <a:gd name="T105" fmla="*/ 313 h 433"/>
                  <a:gd name="T106" fmla="*/ 88 w 420"/>
                  <a:gd name="T107" fmla="*/ 332 h 433"/>
                  <a:gd name="T108" fmla="*/ 107 w 420"/>
                  <a:gd name="T109" fmla="*/ 350 h 433"/>
                  <a:gd name="T110" fmla="*/ 123 w 420"/>
                  <a:gd name="T111" fmla="*/ 377 h 433"/>
                  <a:gd name="T112" fmla="*/ 142 w 420"/>
                  <a:gd name="T113" fmla="*/ 402 h 433"/>
                  <a:gd name="T114" fmla="*/ 164 w 420"/>
                  <a:gd name="T115" fmla="*/ 405 h 433"/>
                  <a:gd name="T116" fmla="*/ 185 w 420"/>
                  <a:gd name="T117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0" h="433">
                    <a:moveTo>
                      <a:pt x="185" y="433"/>
                    </a:moveTo>
                    <a:lnTo>
                      <a:pt x="202" y="415"/>
                    </a:lnTo>
                    <a:lnTo>
                      <a:pt x="220" y="408"/>
                    </a:lnTo>
                    <a:lnTo>
                      <a:pt x="233" y="408"/>
                    </a:lnTo>
                    <a:lnTo>
                      <a:pt x="233" y="384"/>
                    </a:lnTo>
                    <a:lnTo>
                      <a:pt x="247" y="368"/>
                    </a:lnTo>
                    <a:lnTo>
                      <a:pt x="271" y="366"/>
                    </a:lnTo>
                    <a:lnTo>
                      <a:pt x="329" y="363"/>
                    </a:lnTo>
                    <a:lnTo>
                      <a:pt x="357" y="366"/>
                    </a:lnTo>
                    <a:lnTo>
                      <a:pt x="379" y="354"/>
                    </a:lnTo>
                    <a:lnTo>
                      <a:pt x="395" y="354"/>
                    </a:lnTo>
                    <a:lnTo>
                      <a:pt x="407" y="347"/>
                    </a:lnTo>
                    <a:lnTo>
                      <a:pt x="420" y="339"/>
                    </a:lnTo>
                    <a:lnTo>
                      <a:pt x="410" y="318"/>
                    </a:lnTo>
                    <a:lnTo>
                      <a:pt x="402" y="326"/>
                    </a:lnTo>
                    <a:lnTo>
                      <a:pt x="392" y="323"/>
                    </a:lnTo>
                    <a:lnTo>
                      <a:pt x="379" y="318"/>
                    </a:lnTo>
                    <a:lnTo>
                      <a:pt x="386" y="290"/>
                    </a:lnTo>
                    <a:lnTo>
                      <a:pt x="395" y="281"/>
                    </a:lnTo>
                    <a:lnTo>
                      <a:pt x="393" y="269"/>
                    </a:lnTo>
                    <a:lnTo>
                      <a:pt x="371" y="240"/>
                    </a:lnTo>
                    <a:lnTo>
                      <a:pt x="353" y="219"/>
                    </a:lnTo>
                    <a:lnTo>
                      <a:pt x="332" y="205"/>
                    </a:lnTo>
                    <a:lnTo>
                      <a:pt x="332" y="188"/>
                    </a:lnTo>
                    <a:lnTo>
                      <a:pt x="336" y="166"/>
                    </a:lnTo>
                    <a:lnTo>
                      <a:pt x="341" y="138"/>
                    </a:lnTo>
                    <a:lnTo>
                      <a:pt x="327" y="121"/>
                    </a:lnTo>
                    <a:lnTo>
                      <a:pt x="333" y="79"/>
                    </a:lnTo>
                    <a:lnTo>
                      <a:pt x="326" y="21"/>
                    </a:lnTo>
                    <a:lnTo>
                      <a:pt x="305" y="3"/>
                    </a:lnTo>
                    <a:lnTo>
                      <a:pt x="295" y="0"/>
                    </a:lnTo>
                    <a:lnTo>
                      <a:pt x="263" y="18"/>
                    </a:lnTo>
                    <a:lnTo>
                      <a:pt x="247" y="3"/>
                    </a:lnTo>
                    <a:lnTo>
                      <a:pt x="236" y="13"/>
                    </a:lnTo>
                    <a:lnTo>
                      <a:pt x="242" y="28"/>
                    </a:lnTo>
                    <a:lnTo>
                      <a:pt x="227" y="66"/>
                    </a:lnTo>
                    <a:lnTo>
                      <a:pt x="209" y="90"/>
                    </a:lnTo>
                    <a:lnTo>
                      <a:pt x="212" y="107"/>
                    </a:lnTo>
                    <a:lnTo>
                      <a:pt x="173" y="129"/>
                    </a:lnTo>
                    <a:lnTo>
                      <a:pt x="161" y="110"/>
                    </a:lnTo>
                    <a:lnTo>
                      <a:pt x="128" y="115"/>
                    </a:lnTo>
                    <a:lnTo>
                      <a:pt x="126" y="138"/>
                    </a:lnTo>
                    <a:lnTo>
                      <a:pt x="98" y="138"/>
                    </a:lnTo>
                    <a:lnTo>
                      <a:pt x="77" y="162"/>
                    </a:lnTo>
                    <a:lnTo>
                      <a:pt x="50" y="176"/>
                    </a:lnTo>
                    <a:lnTo>
                      <a:pt x="36" y="186"/>
                    </a:lnTo>
                    <a:lnTo>
                      <a:pt x="19" y="205"/>
                    </a:lnTo>
                    <a:lnTo>
                      <a:pt x="0" y="226"/>
                    </a:lnTo>
                    <a:lnTo>
                      <a:pt x="22" y="235"/>
                    </a:lnTo>
                    <a:lnTo>
                      <a:pt x="50" y="276"/>
                    </a:lnTo>
                    <a:lnTo>
                      <a:pt x="78" y="278"/>
                    </a:lnTo>
                    <a:lnTo>
                      <a:pt x="91" y="295"/>
                    </a:lnTo>
                    <a:lnTo>
                      <a:pt x="85" y="313"/>
                    </a:lnTo>
                    <a:lnTo>
                      <a:pt x="88" y="332"/>
                    </a:lnTo>
                    <a:lnTo>
                      <a:pt x="107" y="350"/>
                    </a:lnTo>
                    <a:lnTo>
                      <a:pt x="123" y="377"/>
                    </a:lnTo>
                    <a:lnTo>
                      <a:pt x="142" y="402"/>
                    </a:lnTo>
                    <a:lnTo>
                      <a:pt x="164" y="405"/>
                    </a:lnTo>
                    <a:lnTo>
                      <a:pt x="185" y="433"/>
                    </a:lnTo>
                    <a:close/>
                  </a:path>
                </a:pathLst>
              </a:custGeom>
              <a:solidFill>
                <a:srgbClr val="83005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Freeform 187">
                <a:extLst>
                  <a:ext uri="{FF2B5EF4-FFF2-40B4-BE49-F238E27FC236}">
                    <a16:creationId xmlns:a16="http://schemas.microsoft.com/office/drawing/2014/main" id="{2F6E50F8-1469-74C8-B6E7-BBD72D840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1311"/>
                <a:ext cx="232" cy="451"/>
              </a:xfrm>
              <a:custGeom>
                <a:avLst/>
                <a:gdLst>
                  <a:gd name="T0" fmla="*/ 209 w 464"/>
                  <a:gd name="T1" fmla="*/ 890 h 903"/>
                  <a:gd name="T2" fmla="*/ 241 w 464"/>
                  <a:gd name="T3" fmla="*/ 818 h 903"/>
                  <a:gd name="T4" fmla="*/ 247 w 464"/>
                  <a:gd name="T5" fmla="*/ 769 h 903"/>
                  <a:gd name="T6" fmla="*/ 305 w 464"/>
                  <a:gd name="T7" fmla="*/ 703 h 903"/>
                  <a:gd name="T8" fmla="*/ 367 w 464"/>
                  <a:gd name="T9" fmla="*/ 680 h 903"/>
                  <a:gd name="T10" fmla="*/ 399 w 464"/>
                  <a:gd name="T11" fmla="*/ 634 h 903"/>
                  <a:gd name="T12" fmla="*/ 423 w 464"/>
                  <a:gd name="T13" fmla="*/ 624 h 903"/>
                  <a:gd name="T14" fmla="*/ 433 w 464"/>
                  <a:gd name="T15" fmla="*/ 616 h 903"/>
                  <a:gd name="T16" fmla="*/ 407 w 464"/>
                  <a:gd name="T17" fmla="*/ 589 h 903"/>
                  <a:gd name="T18" fmla="*/ 372 w 464"/>
                  <a:gd name="T19" fmla="*/ 576 h 903"/>
                  <a:gd name="T20" fmla="*/ 362 w 464"/>
                  <a:gd name="T21" fmla="*/ 564 h 903"/>
                  <a:gd name="T22" fmla="*/ 308 w 464"/>
                  <a:gd name="T23" fmla="*/ 492 h 903"/>
                  <a:gd name="T24" fmla="*/ 299 w 464"/>
                  <a:gd name="T25" fmla="*/ 453 h 903"/>
                  <a:gd name="T26" fmla="*/ 299 w 464"/>
                  <a:gd name="T27" fmla="*/ 404 h 903"/>
                  <a:gd name="T28" fmla="*/ 308 w 464"/>
                  <a:gd name="T29" fmla="*/ 359 h 903"/>
                  <a:gd name="T30" fmla="*/ 320 w 464"/>
                  <a:gd name="T31" fmla="*/ 322 h 903"/>
                  <a:gd name="T32" fmla="*/ 341 w 464"/>
                  <a:gd name="T33" fmla="*/ 274 h 903"/>
                  <a:gd name="T34" fmla="*/ 393 w 464"/>
                  <a:gd name="T35" fmla="*/ 184 h 903"/>
                  <a:gd name="T36" fmla="*/ 417 w 464"/>
                  <a:gd name="T37" fmla="*/ 139 h 903"/>
                  <a:gd name="T38" fmla="*/ 464 w 464"/>
                  <a:gd name="T39" fmla="*/ 76 h 903"/>
                  <a:gd name="T40" fmla="*/ 451 w 464"/>
                  <a:gd name="T41" fmla="*/ 45 h 903"/>
                  <a:gd name="T42" fmla="*/ 423 w 464"/>
                  <a:gd name="T43" fmla="*/ 58 h 903"/>
                  <a:gd name="T44" fmla="*/ 412 w 464"/>
                  <a:gd name="T45" fmla="*/ 17 h 903"/>
                  <a:gd name="T46" fmla="*/ 385 w 464"/>
                  <a:gd name="T47" fmla="*/ 3 h 903"/>
                  <a:gd name="T48" fmla="*/ 357 w 464"/>
                  <a:gd name="T49" fmla="*/ 17 h 903"/>
                  <a:gd name="T50" fmla="*/ 315 w 464"/>
                  <a:gd name="T51" fmla="*/ 0 h 903"/>
                  <a:gd name="T52" fmla="*/ 277 w 464"/>
                  <a:gd name="T53" fmla="*/ 34 h 903"/>
                  <a:gd name="T54" fmla="*/ 293 w 464"/>
                  <a:gd name="T55" fmla="*/ 101 h 903"/>
                  <a:gd name="T56" fmla="*/ 277 w 464"/>
                  <a:gd name="T57" fmla="*/ 132 h 903"/>
                  <a:gd name="T58" fmla="*/ 244 w 464"/>
                  <a:gd name="T59" fmla="*/ 179 h 903"/>
                  <a:gd name="T60" fmla="*/ 218 w 464"/>
                  <a:gd name="T61" fmla="*/ 163 h 903"/>
                  <a:gd name="T62" fmla="*/ 210 w 464"/>
                  <a:gd name="T63" fmla="*/ 201 h 903"/>
                  <a:gd name="T64" fmla="*/ 188 w 464"/>
                  <a:gd name="T65" fmla="*/ 229 h 903"/>
                  <a:gd name="T66" fmla="*/ 164 w 464"/>
                  <a:gd name="T67" fmla="*/ 256 h 903"/>
                  <a:gd name="T68" fmla="*/ 130 w 464"/>
                  <a:gd name="T69" fmla="*/ 276 h 903"/>
                  <a:gd name="T70" fmla="*/ 123 w 464"/>
                  <a:gd name="T71" fmla="*/ 252 h 903"/>
                  <a:gd name="T72" fmla="*/ 102 w 464"/>
                  <a:gd name="T73" fmla="*/ 250 h 903"/>
                  <a:gd name="T74" fmla="*/ 77 w 464"/>
                  <a:gd name="T75" fmla="*/ 292 h 903"/>
                  <a:gd name="T76" fmla="*/ 57 w 464"/>
                  <a:gd name="T77" fmla="*/ 328 h 903"/>
                  <a:gd name="T78" fmla="*/ 47 w 464"/>
                  <a:gd name="T79" fmla="*/ 337 h 903"/>
                  <a:gd name="T80" fmla="*/ 35 w 464"/>
                  <a:gd name="T81" fmla="*/ 354 h 903"/>
                  <a:gd name="T82" fmla="*/ 0 w 464"/>
                  <a:gd name="T83" fmla="*/ 423 h 903"/>
                  <a:gd name="T84" fmla="*/ 30 w 464"/>
                  <a:gd name="T85" fmla="*/ 437 h 903"/>
                  <a:gd name="T86" fmla="*/ 87 w 464"/>
                  <a:gd name="T87" fmla="*/ 464 h 903"/>
                  <a:gd name="T88" fmla="*/ 77 w 464"/>
                  <a:gd name="T89" fmla="*/ 508 h 903"/>
                  <a:gd name="T90" fmla="*/ 84 w 464"/>
                  <a:gd name="T91" fmla="*/ 561 h 903"/>
                  <a:gd name="T92" fmla="*/ 140 w 464"/>
                  <a:gd name="T93" fmla="*/ 583 h 903"/>
                  <a:gd name="T94" fmla="*/ 156 w 464"/>
                  <a:gd name="T95" fmla="*/ 613 h 903"/>
                  <a:gd name="T96" fmla="*/ 130 w 464"/>
                  <a:gd name="T97" fmla="*/ 655 h 903"/>
                  <a:gd name="T98" fmla="*/ 136 w 464"/>
                  <a:gd name="T99" fmla="*/ 713 h 903"/>
                  <a:gd name="T100" fmla="*/ 130 w 464"/>
                  <a:gd name="T101" fmla="*/ 754 h 903"/>
                  <a:gd name="T102" fmla="*/ 139 w 464"/>
                  <a:gd name="T103" fmla="*/ 798 h 903"/>
                  <a:gd name="T104" fmla="*/ 133 w 464"/>
                  <a:gd name="T105" fmla="*/ 839 h 903"/>
                  <a:gd name="T106" fmla="*/ 147 w 464"/>
                  <a:gd name="T107" fmla="*/ 848 h 903"/>
                  <a:gd name="T108" fmla="*/ 178 w 464"/>
                  <a:gd name="T109" fmla="*/ 881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4" h="903">
                    <a:moveTo>
                      <a:pt x="196" y="903"/>
                    </a:moveTo>
                    <a:lnTo>
                      <a:pt x="209" y="890"/>
                    </a:lnTo>
                    <a:lnTo>
                      <a:pt x="212" y="862"/>
                    </a:lnTo>
                    <a:lnTo>
                      <a:pt x="241" y="818"/>
                    </a:lnTo>
                    <a:lnTo>
                      <a:pt x="244" y="783"/>
                    </a:lnTo>
                    <a:lnTo>
                      <a:pt x="247" y="769"/>
                    </a:lnTo>
                    <a:lnTo>
                      <a:pt x="257" y="751"/>
                    </a:lnTo>
                    <a:lnTo>
                      <a:pt x="305" y="703"/>
                    </a:lnTo>
                    <a:lnTo>
                      <a:pt x="326" y="692"/>
                    </a:lnTo>
                    <a:lnTo>
                      <a:pt x="367" y="680"/>
                    </a:lnTo>
                    <a:lnTo>
                      <a:pt x="385" y="665"/>
                    </a:lnTo>
                    <a:lnTo>
                      <a:pt x="399" y="634"/>
                    </a:lnTo>
                    <a:lnTo>
                      <a:pt x="414" y="631"/>
                    </a:lnTo>
                    <a:lnTo>
                      <a:pt x="423" y="624"/>
                    </a:lnTo>
                    <a:lnTo>
                      <a:pt x="435" y="621"/>
                    </a:lnTo>
                    <a:lnTo>
                      <a:pt x="433" y="616"/>
                    </a:lnTo>
                    <a:lnTo>
                      <a:pt x="430" y="605"/>
                    </a:lnTo>
                    <a:lnTo>
                      <a:pt x="407" y="589"/>
                    </a:lnTo>
                    <a:lnTo>
                      <a:pt x="390" y="579"/>
                    </a:lnTo>
                    <a:lnTo>
                      <a:pt x="372" y="576"/>
                    </a:lnTo>
                    <a:lnTo>
                      <a:pt x="362" y="574"/>
                    </a:lnTo>
                    <a:lnTo>
                      <a:pt x="362" y="564"/>
                    </a:lnTo>
                    <a:lnTo>
                      <a:pt x="344" y="537"/>
                    </a:lnTo>
                    <a:lnTo>
                      <a:pt x="308" y="492"/>
                    </a:lnTo>
                    <a:lnTo>
                      <a:pt x="305" y="464"/>
                    </a:lnTo>
                    <a:lnTo>
                      <a:pt x="299" y="453"/>
                    </a:lnTo>
                    <a:lnTo>
                      <a:pt x="291" y="447"/>
                    </a:lnTo>
                    <a:lnTo>
                      <a:pt x="299" y="404"/>
                    </a:lnTo>
                    <a:lnTo>
                      <a:pt x="302" y="377"/>
                    </a:lnTo>
                    <a:lnTo>
                      <a:pt x="308" y="359"/>
                    </a:lnTo>
                    <a:lnTo>
                      <a:pt x="312" y="330"/>
                    </a:lnTo>
                    <a:lnTo>
                      <a:pt x="320" y="322"/>
                    </a:lnTo>
                    <a:lnTo>
                      <a:pt x="320" y="307"/>
                    </a:lnTo>
                    <a:lnTo>
                      <a:pt x="341" y="274"/>
                    </a:lnTo>
                    <a:lnTo>
                      <a:pt x="354" y="247"/>
                    </a:lnTo>
                    <a:lnTo>
                      <a:pt x="393" y="184"/>
                    </a:lnTo>
                    <a:lnTo>
                      <a:pt x="402" y="169"/>
                    </a:lnTo>
                    <a:lnTo>
                      <a:pt x="417" y="139"/>
                    </a:lnTo>
                    <a:lnTo>
                      <a:pt x="461" y="93"/>
                    </a:lnTo>
                    <a:lnTo>
                      <a:pt x="464" y="76"/>
                    </a:lnTo>
                    <a:lnTo>
                      <a:pt x="454" y="62"/>
                    </a:lnTo>
                    <a:lnTo>
                      <a:pt x="451" y="45"/>
                    </a:lnTo>
                    <a:lnTo>
                      <a:pt x="435" y="41"/>
                    </a:lnTo>
                    <a:lnTo>
                      <a:pt x="423" y="58"/>
                    </a:lnTo>
                    <a:lnTo>
                      <a:pt x="414" y="46"/>
                    </a:lnTo>
                    <a:lnTo>
                      <a:pt x="412" y="17"/>
                    </a:lnTo>
                    <a:lnTo>
                      <a:pt x="398" y="20"/>
                    </a:lnTo>
                    <a:lnTo>
                      <a:pt x="385" y="3"/>
                    </a:lnTo>
                    <a:lnTo>
                      <a:pt x="369" y="3"/>
                    </a:lnTo>
                    <a:lnTo>
                      <a:pt x="357" y="17"/>
                    </a:lnTo>
                    <a:lnTo>
                      <a:pt x="338" y="3"/>
                    </a:lnTo>
                    <a:lnTo>
                      <a:pt x="315" y="0"/>
                    </a:lnTo>
                    <a:lnTo>
                      <a:pt x="292" y="14"/>
                    </a:lnTo>
                    <a:lnTo>
                      <a:pt x="277" y="34"/>
                    </a:lnTo>
                    <a:lnTo>
                      <a:pt x="260" y="46"/>
                    </a:lnTo>
                    <a:lnTo>
                      <a:pt x="293" y="101"/>
                    </a:lnTo>
                    <a:lnTo>
                      <a:pt x="293" y="122"/>
                    </a:lnTo>
                    <a:lnTo>
                      <a:pt x="277" y="132"/>
                    </a:lnTo>
                    <a:lnTo>
                      <a:pt x="255" y="159"/>
                    </a:lnTo>
                    <a:lnTo>
                      <a:pt x="244" y="179"/>
                    </a:lnTo>
                    <a:lnTo>
                      <a:pt x="233" y="169"/>
                    </a:lnTo>
                    <a:lnTo>
                      <a:pt x="218" y="163"/>
                    </a:lnTo>
                    <a:lnTo>
                      <a:pt x="210" y="167"/>
                    </a:lnTo>
                    <a:lnTo>
                      <a:pt x="210" y="201"/>
                    </a:lnTo>
                    <a:lnTo>
                      <a:pt x="208" y="224"/>
                    </a:lnTo>
                    <a:lnTo>
                      <a:pt x="188" y="229"/>
                    </a:lnTo>
                    <a:lnTo>
                      <a:pt x="173" y="238"/>
                    </a:lnTo>
                    <a:lnTo>
                      <a:pt x="164" y="256"/>
                    </a:lnTo>
                    <a:lnTo>
                      <a:pt x="160" y="276"/>
                    </a:lnTo>
                    <a:lnTo>
                      <a:pt x="130" y="276"/>
                    </a:lnTo>
                    <a:lnTo>
                      <a:pt x="123" y="269"/>
                    </a:lnTo>
                    <a:lnTo>
                      <a:pt x="123" y="252"/>
                    </a:lnTo>
                    <a:lnTo>
                      <a:pt x="113" y="242"/>
                    </a:lnTo>
                    <a:lnTo>
                      <a:pt x="102" y="250"/>
                    </a:lnTo>
                    <a:lnTo>
                      <a:pt x="74" y="267"/>
                    </a:lnTo>
                    <a:lnTo>
                      <a:pt x="77" y="292"/>
                    </a:lnTo>
                    <a:lnTo>
                      <a:pt x="75" y="304"/>
                    </a:lnTo>
                    <a:lnTo>
                      <a:pt x="57" y="328"/>
                    </a:lnTo>
                    <a:lnTo>
                      <a:pt x="46" y="328"/>
                    </a:lnTo>
                    <a:lnTo>
                      <a:pt x="47" y="337"/>
                    </a:lnTo>
                    <a:lnTo>
                      <a:pt x="50" y="350"/>
                    </a:lnTo>
                    <a:lnTo>
                      <a:pt x="35" y="354"/>
                    </a:lnTo>
                    <a:lnTo>
                      <a:pt x="12" y="359"/>
                    </a:lnTo>
                    <a:lnTo>
                      <a:pt x="0" y="423"/>
                    </a:lnTo>
                    <a:lnTo>
                      <a:pt x="12" y="429"/>
                    </a:lnTo>
                    <a:lnTo>
                      <a:pt x="30" y="437"/>
                    </a:lnTo>
                    <a:lnTo>
                      <a:pt x="57" y="447"/>
                    </a:lnTo>
                    <a:lnTo>
                      <a:pt x="87" y="464"/>
                    </a:lnTo>
                    <a:lnTo>
                      <a:pt x="87" y="474"/>
                    </a:lnTo>
                    <a:lnTo>
                      <a:pt x="77" y="508"/>
                    </a:lnTo>
                    <a:lnTo>
                      <a:pt x="77" y="547"/>
                    </a:lnTo>
                    <a:lnTo>
                      <a:pt x="84" y="561"/>
                    </a:lnTo>
                    <a:lnTo>
                      <a:pt x="104" y="568"/>
                    </a:lnTo>
                    <a:lnTo>
                      <a:pt x="140" y="583"/>
                    </a:lnTo>
                    <a:lnTo>
                      <a:pt x="153" y="592"/>
                    </a:lnTo>
                    <a:lnTo>
                      <a:pt x="156" y="613"/>
                    </a:lnTo>
                    <a:lnTo>
                      <a:pt x="144" y="624"/>
                    </a:lnTo>
                    <a:lnTo>
                      <a:pt x="130" y="655"/>
                    </a:lnTo>
                    <a:lnTo>
                      <a:pt x="130" y="673"/>
                    </a:lnTo>
                    <a:lnTo>
                      <a:pt x="136" y="713"/>
                    </a:lnTo>
                    <a:lnTo>
                      <a:pt x="133" y="728"/>
                    </a:lnTo>
                    <a:lnTo>
                      <a:pt x="130" y="754"/>
                    </a:lnTo>
                    <a:lnTo>
                      <a:pt x="144" y="772"/>
                    </a:lnTo>
                    <a:lnTo>
                      <a:pt x="139" y="798"/>
                    </a:lnTo>
                    <a:lnTo>
                      <a:pt x="133" y="821"/>
                    </a:lnTo>
                    <a:lnTo>
                      <a:pt x="133" y="839"/>
                    </a:lnTo>
                    <a:lnTo>
                      <a:pt x="136" y="842"/>
                    </a:lnTo>
                    <a:lnTo>
                      <a:pt x="147" y="848"/>
                    </a:lnTo>
                    <a:lnTo>
                      <a:pt x="168" y="866"/>
                    </a:lnTo>
                    <a:lnTo>
                      <a:pt x="178" y="881"/>
                    </a:lnTo>
                    <a:lnTo>
                      <a:pt x="196" y="903"/>
                    </a:lnTo>
                    <a:close/>
                  </a:path>
                </a:pathLst>
              </a:custGeom>
              <a:solidFill>
                <a:srgbClr val="83005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4" name="Group 188">
                <a:extLst>
                  <a:ext uri="{FF2B5EF4-FFF2-40B4-BE49-F238E27FC236}">
                    <a16:creationId xmlns:a16="http://schemas.microsoft.com/office/drawing/2014/main" id="{FC9543B9-8BF5-42E6-408B-7232D544C6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8" y="1398"/>
                <a:ext cx="365" cy="232"/>
                <a:chOff x="4938" y="1398"/>
                <a:chExt cx="365" cy="232"/>
              </a:xfrm>
              <a:grpFill/>
            </p:grpSpPr>
            <p:sp>
              <p:nvSpPr>
                <p:cNvPr id="24" name="Freeform 189">
                  <a:extLst>
                    <a:ext uri="{FF2B5EF4-FFF2-40B4-BE49-F238E27FC236}">
                      <a16:creationId xmlns:a16="http://schemas.microsoft.com/office/drawing/2014/main" id="{D983A7C1-6418-20C6-543E-477C31E95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8" y="1559"/>
                  <a:ext cx="49" cy="43"/>
                </a:xfrm>
                <a:custGeom>
                  <a:avLst/>
                  <a:gdLst>
                    <a:gd name="T0" fmla="*/ 83 w 99"/>
                    <a:gd name="T1" fmla="*/ 0 h 85"/>
                    <a:gd name="T2" fmla="*/ 55 w 99"/>
                    <a:gd name="T3" fmla="*/ 0 h 85"/>
                    <a:gd name="T4" fmla="*/ 23 w 99"/>
                    <a:gd name="T5" fmla="*/ 18 h 85"/>
                    <a:gd name="T6" fmla="*/ 23 w 99"/>
                    <a:gd name="T7" fmla="*/ 36 h 85"/>
                    <a:gd name="T8" fmla="*/ 13 w 99"/>
                    <a:gd name="T9" fmla="*/ 39 h 85"/>
                    <a:gd name="T10" fmla="*/ 3 w 99"/>
                    <a:gd name="T11" fmla="*/ 52 h 85"/>
                    <a:gd name="T12" fmla="*/ 0 w 99"/>
                    <a:gd name="T13" fmla="*/ 64 h 85"/>
                    <a:gd name="T14" fmla="*/ 10 w 99"/>
                    <a:gd name="T15" fmla="*/ 67 h 85"/>
                    <a:gd name="T16" fmla="*/ 28 w 99"/>
                    <a:gd name="T17" fmla="*/ 85 h 85"/>
                    <a:gd name="T18" fmla="*/ 41 w 99"/>
                    <a:gd name="T19" fmla="*/ 85 h 85"/>
                    <a:gd name="T20" fmla="*/ 41 w 99"/>
                    <a:gd name="T21" fmla="*/ 76 h 85"/>
                    <a:gd name="T22" fmla="*/ 50 w 99"/>
                    <a:gd name="T23" fmla="*/ 57 h 85"/>
                    <a:gd name="T24" fmla="*/ 62 w 99"/>
                    <a:gd name="T25" fmla="*/ 60 h 85"/>
                    <a:gd name="T26" fmla="*/ 71 w 99"/>
                    <a:gd name="T27" fmla="*/ 47 h 85"/>
                    <a:gd name="T28" fmla="*/ 96 w 99"/>
                    <a:gd name="T29" fmla="*/ 25 h 85"/>
                    <a:gd name="T30" fmla="*/ 99 w 99"/>
                    <a:gd name="T31" fmla="*/ 18 h 85"/>
                    <a:gd name="T32" fmla="*/ 96 w 99"/>
                    <a:gd name="T33" fmla="*/ 15 h 85"/>
                    <a:gd name="T34" fmla="*/ 83 w 99"/>
                    <a:gd name="T3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9" h="85">
                      <a:moveTo>
                        <a:pt x="83" y="0"/>
                      </a:moveTo>
                      <a:lnTo>
                        <a:pt x="55" y="0"/>
                      </a:lnTo>
                      <a:lnTo>
                        <a:pt x="23" y="18"/>
                      </a:lnTo>
                      <a:lnTo>
                        <a:pt x="23" y="36"/>
                      </a:lnTo>
                      <a:lnTo>
                        <a:pt x="13" y="39"/>
                      </a:lnTo>
                      <a:lnTo>
                        <a:pt x="3" y="52"/>
                      </a:lnTo>
                      <a:lnTo>
                        <a:pt x="0" y="64"/>
                      </a:lnTo>
                      <a:lnTo>
                        <a:pt x="10" y="67"/>
                      </a:lnTo>
                      <a:lnTo>
                        <a:pt x="28" y="85"/>
                      </a:lnTo>
                      <a:lnTo>
                        <a:pt x="41" y="85"/>
                      </a:lnTo>
                      <a:lnTo>
                        <a:pt x="41" y="76"/>
                      </a:lnTo>
                      <a:lnTo>
                        <a:pt x="50" y="57"/>
                      </a:lnTo>
                      <a:lnTo>
                        <a:pt x="62" y="60"/>
                      </a:lnTo>
                      <a:lnTo>
                        <a:pt x="71" y="47"/>
                      </a:lnTo>
                      <a:lnTo>
                        <a:pt x="96" y="25"/>
                      </a:lnTo>
                      <a:lnTo>
                        <a:pt x="99" y="18"/>
                      </a:lnTo>
                      <a:lnTo>
                        <a:pt x="96" y="15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F0AB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5" name="Freeform 190">
                  <a:extLst>
                    <a:ext uri="{FF2B5EF4-FFF2-40B4-BE49-F238E27FC236}">
                      <a16:creationId xmlns:a16="http://schemas.microsoft.com/office/drawing/2014/main" id="{96E03C54-5FA8-F62F-2D6D-770B1F249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1" y="1608"/>
                  <a:ext cx="26" cy="22"/>
                </a:xfrm>
                <a:custGeom>
                  <a:avLst/>
                  <a:gdLst>
                    <a:gd name="T0" fmla="*/ 8 w 52"/>
                    <a:gd name="T1" fmla="*/ 0 h 45"/>
                    <a:gd name="T2" fmla="*/ 8 w 52"/>
                    <a:gd name="T3" fmla="*/ 10 h 45"/>
                    <a:gd name="T4" fmla="*/ 0 w 52"/>
                    <a:gd name="T5" fmla="*/ 18 h 45"/>
                    <a:gd name="T6" fmla="*/ 0 w 52"/>
                    <a:gd name="T7" fmla="*/ 32 h 45"/>
                    <a:gd name="T8" fmla="*/ 8 w 52"/>
                    <a:gd name="T9" fmla="*/ 45 h 45"/>
                    <a:gd name="T10" fmla="*/ 18 w 52"/>
                    <a:gd name="T11" fmla="*/ 36 h 45"/>
                    <a:gd name="T12" fmla="*/ 24 w 52"/>
                    <a:gd name="T13" fmla="*/ 39 h 45"/>
                    <a:gd name="T14" fmla="*/ 39 w 52"/>
                    <a:gd name="T15" fmla="*/ 45 h 45"/>
                    <a:gd name="T16" fmla="*/ 52 w 52"/>
                    <a:gd name="T17" fmla="*/ 39 h 45"/>
                    <a:gd name="T18" fmla="*/ 49 w 52"/>
                    <a:gd name="T19" fmla="*/ 29 h 45"/>
                    <a:gd name="T20" fmla="*/ 36 w 52"/>
                    <a:gd name="T21" fmla="*/ 18 h 45"/>
                    <a:gd name="T22" fmla="*/ 26 w 52"/>
                    <a:gd name="T23" fmla="*/ 15 h 45"/>
                    <a:gd name="T24" fmla="*/ 18 w 52"/>
                    <a:gd name="T25" fmla="*/ 15 h 45"/>
                    <a:gd name="T26" fmla="*/ 8 w 52"/>
                    <a:gd name="T2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2" h="45">
                      <a:moveTo>
                        <a:pt x="8" y="0"/>
                      </a:moveTo>
                      <a:lnTo>
                        <a:pt x="8" y="10"/>
                      </a:lnTo>
                      <a:lnTo>
                        <a:pt x="0" y="18"/>
                      </a:lnTo>
                      <a:lnTo>
                        <a:pt x="0" y="32"/>
                      </a:lnTo>
                      <a:lnTo>
                        <a:pt x="8" y="45"/>
                      </a:lnTo>
                      <a:lnTo>
                        <a:pt x="18" y="36"/>
                      </a:lnTo>
                      <a:lnTo>
                        <a:pt x="24" y="39"/>
                      </a:lnTo>
                      <a:lnTo>
                        <a:pt x="39" y="45"/>
                      </a:lnTo>
                      <a:lnTo>
                        <a:pt x="52" y="39"/>
                      </a:lnTo>
                      <a:lnTo>
                        <a:pt x="49" y="29"/>
                      </a:lnTo>
                      <a:lnTo>
                        <a:pt x="36" y="18"/>
                      </a:lnTo>
                      <a:lnTo>
                        <a:pt x="26" y="15"/>
                      </a:lnTo>
                      <a:lnTo>
                        <a:pt x="18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0AB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6" name="Freeform 191">
                  <a:extLst>
                    <a:ext uri="{FF2B5EF4-FFF2-40B4-BE49-F238E27FC236}">
                      <a16:creationId xmlns:a16="http://schemas.microsoft.com/office/drawing/2014/main" id="{0EBCA281-AA95-0586-1E55-2C88494C2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4" y="1413"/>
                  <a:ext cx="135" cy="110"/>
                </a:xfrm>
                <a:custGeom>
                  <a:avLst/>
                  <a:gdLst>
                    <a:gd name="T0" fmla="*/ 211 w 270"/>
                    <a:gd name="T1" fmla="*/ 0 h 220"/>
                    <a:gd name="T2" fmla="*/ 190 w 270"/>
                    <a:gd name="T3" fmla="*/ 16 h 220"/>
                    <a:gd name="T4" fmla="*/ 195 w 270"/>
                    <a:gd name="T5" fmla="*/ 21 h 220"/>
                    <a:gd name="T6" fmla="*/ 207 w 270"/>
                    <a:gd name="T7" fmla="*/ 21 h 220"/>
                    <a:gd name="T8" fmla="*/ 201 w 270"/>
                    <a:gd name="T9" fmla="*/ 34 h 220"/>
                    <a:gd name="T10" fmla="*/ 186 w 270"/>
                    <a:gd name="T11" fmla="*/ 48 h 220"/>
                    <a:gd name="T12" fmla="*/ 201 w 270"/>
                    <a:gd name="T13" fmla="*/ 45 h 220"/>
                    <a:gd name="T14" fmla="*/ 208 w 270"/>
                    <a:gd name="T15" fmla="*/ 52 h 220"/>
                    <a:gd name="T16" fmla="*/ 208 w 270"/>
                    <a:gd name="T17" fmla="*/ 57 h 220"/>
                    <a:gd name="T18" fmla="*/ 221 w 270"/>
                    <a:gd name="T19" fmla="*/ 68 h 220"/>
                    <a:gd name="T20" fmla="*/ 233 w 270"/>
                    <a:gd name="T21" fmla="*/ 62 h 220"/>
                    <a:gd name="T22" fmla="*/ 239 w 270"/>
                    <a:gd name="T23" fmla="*/ 45 h 220"/>
                    <a:gd name="T24" fmla="*/ 255 w 270"/>
                    <a:gd name="T25" fmla="*/ 48 h 220"/>
                    <a:gd name="T26" fmla="*/ 264 w 270"/>
                    <a:gd name="T27" fmla="*/ 57 h 220"/>
                    <a:gd name="T28" fmla="*/ 270 w 270"/>
                    <a:gd name="T29" fmla="*/ 68 h 220"/>
                    <a:gd name="T30" fmla="*/ 260 w 270"/>
                    <a:gd name="T31" fmla="*/ 80 h 220"/>
                    <a:gd name="T32" fmla="*/ 249 w 270"/>
                    <a:gd name="T33" fmla="*/ 87 h 220"/>
                    <a:gd name="T34" fmla="*/ 257 w 270"/>
                    <a:gd name="T35" fmla="*/ 102 h 220"/>
                    <a:gd name="T36" fmla="*/ 255 w 270"/>
                    <a:gd name="T37" fmla="*/ 117 h 220"/>
                    <a:gd name="T38" fmla="*/ 252 w 270"/>
                    <a:gd name="T39" fmla="*/ 135 h 220"/>
                    <a:gd name="T40" fmla="*/ 245 w 270"/>
                    <a:gd name="T41" fmla="*/ 154 h 220"/>
                    <a:gd name="T42" fmla="*/ 224 w 270"/>
                    <a:gd name="T43" fmla="*/ 156 h 220"/>
                    <a:gd name="T44" fmla="*/ 229 w 270"/>
                    <a:gd name="T45" fmla="*/ 169 h 220"/>
                    <a:gd name="T46" fmla="*/ 239 w 270"/>
                    <a:gd name="T47" fmla="*/ 183 h 220"/>
                    <a:gd name="T48" fmla="*/ 226 w 270"/>
                    <a:gd name="T49" fmla="*/ 193 h 220"/>
                    <a:gd name="T50" fmla="*/ 221 w 270"/>
                    <a:gd name="T51" fmla="*/ 210 h 220"/>
                    <a:gd name="T52" fmla="*/ 211 w 270"/>
                    <a:gd name="T53" fmla="*/ 214 h 220"/>
                    <a:gd name="T54" fmla="*/ 204 w 270"/>
                    <a:gd name="T55" fmla="*/ 207 h 220"/>
                    <a:gd name="T56" fmla="*/ 195 w 270"/>
                    <a:gd name="T57" fmla="*/ 207 h 220"/>
                    <a:gd name="T58" fmla="*/ 177 w 270"/>
                    <a:gd name="T59" fmla="*/ 220 h 220"/>
                    <a:gd name="T60" fmla="*/ 152 w 270"/>
                    <a:gd name="T61" fmla="*/ 190 h 220"/>
                    <a:gd name="T62" fmla="*/ 131 w 270"/>
                    <a:gd name="T63" fmla="*/ 196 h 220"/>
                    <a:gd name="T64" fmla="*/ 117 w 270"/>
                    <a:gd name="T65" fmla="*/ 180 h 220"/>
                    <a:gd name="T66" fmla="*/ 110 w 270"/>
                    <a:gd name="T67" fmla="*/ 162 h 220"/>
                    <a:gd name="T68" fmla="*/ 110 w 270"/>
                    <a:gd name="T69" fmla="*/ 144 h 220"/>
                    <a:gd name="T70" fmla="*/ 91 w 270"/>
                    <a:gd name="T71" fmla="*/ 138 h 220"/>
                    <a:gd name="T72" fmla="*/ 82 w 270"/>
                    <a:gd name="T73" fmla="*/ 138 h 220"/>
                    <a:gd name="T74" fmla="*/ 76 w 270"/>
                    <a:gd name="T75" fmla="*/ 128 h 220"/>
                    <a:gd name="T76" fmla="*/ 66 w 270"/>
                    <a:gd name="T77" fmla="*/ 138 h 220"/>
                    <a:gd name="T78" fmla="*/ 60 w 270"/>
                    <a:gd name="T79" fmla="*/ 154 h 220"/>
                    <a:gd name="T80" fmla="*/ 46 w 270"/>
                    <a:gd name="T81" fmla="*/ 166 h 220"/>
                    <a:gd name="T82" fmla="*/ 28 w 270"/>
                    <a:gd name="T83" fmla="*/ 144 h 220"/>
                    <a:gd name="T84" fmla="*/ 0 w 270"/>
                    <a:gd name="T85" fmla="*/ 141 h 220"/>
                    <a:gd name="T86" fmla="*/ 6 w 270"/>
                    <a:gd name="T87" fmla="*/ 128 h 220"/>
                    <a:gd name="T88" fmla="*/ 25 w 270"/>
                    <a:gd name="T89" fmla="*/ 117 h 220"/>
                    <a:gd name="T90" fmla="*/ 28 w 270"/>
                    <a:gd name="T91" fmla="*/ 102 h 220"/>
                    <a:gd name="T92" fmla="*/ 49 w 270"/>
                    <a:gd name="T93" fmla="*/ 75 h 220"/>
                    <a:gd name="T94" fmla="*/ 73 w 270"/>
                    <a:gd name="T95" fmla="*/ 72 h 220"/>
                    <a:gd name="T96" fmla="*/ 94 w 270"/>
                    <a:gd name="T97" fmla="*/ 51 h 220"/>
                    <a:gd name="T98" fmla="*/ 101 w 270"/>
                    <a:gd name="T99" fmla="*/ 40 h 220"/>
                    <a:gd name="T100" fmla="*/ 117 w 270"/>
                    <a:gd name="T101" fmla="*/ 24 h 220"/>
                    <a:gd name="T102" fmla="*/ 125 w 270"/>
                    <a:gd name="T103" fmla="*/ 31 h 220"/>
                    <a:gd name="T104" fmla="*/ 146 w 270"/>
                    <a:gd name="T105" fmla="*/ 21 h 220"/>
                    <a:gd name="T106" fmla="*/ 152 w 270"/>
                    <a:gd name="T107" fmla="*/ 6 h 220"/>
                    <a:gd name="T108" fmla="*/ 183 w 270"/>
                    <a:gd name="T109" fmla="*/ 3 h 220"/>
                    <a:gd name="T110" fmla="*/ 211 w 270"/>
                    <a:gd name="T111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70" h="220">
                      <a:moveTo>
                        <a:pt x="211" y="0"/>
                      </a:moveTo>
                      <a:lnTo>
                        <a:pt x="190" y="16"/>
                      </a:lnTo>
                      <a:lnTo>
                        <a:pt x="195" y="21"/>
                      </a:lnTo>
                      <a:lnTo>
                        <a:pt x="207" y="21"/>
                      </a:lnTo>
                      <a:lnTo>
                        <a:pt x="201" y="34"/>
                      </a:lnTo>
                      <a:lnTo>
                        <a:pt x="186" y="48"/>
                      </a:lnTo>
                      <a:lnTo>
                        <a:pt x="201" y="45"/>
                      </a:lnTo>
                      <a:lnTo>
                        <a:pt x="208" y="52"/>
                      </a:lnTo>
                      <a:lnTo>
                        <a:pt x="208" y="57"/>
                      </a:lnTo>
                      <a:lnTo>
                        <a:pt x="221" y="68"/>
                      </a:lnTo>
                      <a:lnTo>
                        <a:pt x="233" y="62"/>
                      </a:lnTo>
                      <a:lnTo>
                        <a:pt x="239" y="45"/>
                      </a:lnTo>
                      <a:lnTo>
                        <a:pt x="255" y="48"/>
                      </a:lnTo>
                      <a:lnTo>
                        <a:pt x="264" y="57"/>
                      </a:lnTo>
                      <a:lnTo>
                        <a:pt x="270" y="68"/>
                      </a:lnTo>
                      <a:lnTo>
                        <a:pt x="260" y="80"/>
                      </a:lnTo>
                      <a:lnTo>
                        <a:pt x="249" y="87"/>
                      </a:lnTo>
                      <a:lnTo>
                        <a:pt x="257" y="102"/>
                      </a:lnTo>
                      <a:lnTo>
                        <a:pt x="255" y="117"/>
                      </a:lnTo>
                      <a:lnTo>
                        <a:pt x="252" y="135"/>
                      </a:lnTo>
                      <a:lnTo>
                        <a:pt x="245" y="154"/>
                      </a:lnTo>
                      <a:lnTo>
                        <a:pt x="224" y="156"/>
                      </a:lnTo>
                      <a:lnTo>
                        <a:pt x="229" y="169"/>
                      </a:lnTo>
                      <a:lnTo>
                        <a:pt x="239" y="183"/>
                      </a:lnTo>
                      <a:lnTo>
                        <a:pt x="226" y="193"/>
                      </a:lnTo>
                      <a:lnTo>
                        <a:pt x="221" y="210"/>
                      </a:lnTo>
                      <a:lnTo>
                        <a:pt x="211" y="214"/>
                      </a:lnTo>
                      <a:lnTo>
                        <a:pt x="204" y="207"/>
                      </a:lnTo>
                      <a:lnTo>
                        <a:pt x="195" y="207"/>
                      </a:lnTo>
                      <a:lnTo>
                        <a:pt x="177" y="220"/>
                      </a:lnTo>
                      <a:lnTo>
                        <a:pt x="152" y="190"/>
                      </a:lnTo>
                      <a:lnTo>
                        <a:pt x="131" y="196"/>
                      </a:lnTo>
                      <a:lnTo>
                        <a:pt x="117" y="180"/>
                      </a:lnTo>
                      <a:lnTo>
                        <a:pt x="110" y="162"/>
                      </a:lnTo>
                      <a:lnTo>
                        <a:pt x="110" y="144"/>
                      </a:lnTo>
                      <a:lnTo>
                        <a:pt x="91" y="138"/>
                      </a:lnTo>
                      <a:lnTo>
                        <a:pt x="82" y="138"/>
                      </a:lnTo>
                      <a:lnTo>
                        <a:pt x="76" y="128"/>
                      </a:lnTo>
                      <a:lnTo>
                        <a:pt x="66" y="138"/>
                      </a:lnTo>
                      <a:lnTo>
                        <a:pt x="60" y="154"/>
                      </a:lnTo>
                      <a:lnTo>
                        <a:pt x="46" y="166"/>
                      </a:lnTo>
                      <a:lnTo>
                        <a:pt x="28" y="144"/>
                      </a:lnTo>
                      <a:lnTo>
                        <a:pt x="0" y="141"/>
                      </a:lnTo>
                      <a:lnTo>
                        <a:pt x="6" y="128"/>
                      </a:lnTo>
                      <a:lnTo>
                        <a:pt x="25" y="117"/>
                      </a:lnTo>
                      <a:lnTo>
                        <a:pt x="28" y="102"/>
                      </a:lnTo>
                      <a:lnTo>
                        <a:pt x="49" y="75"/>
                      </a:lnTo>
                      <a:lnTo>
                        <a:pt x="73" y="72"/>
                      </a:lnTo>
                      <a:lnTo>
                        <a:pt x="94" y="51"/>
                      </a:lnTo>
                      <a:lnTo>
                        <a:pt x="101" y="40"/>
                      </a:lnTo>
                      <a:lnTo>
                        <a:pt x="117" y="24"/>
                      </a:lnTo>
                      <a:lnTo>
                        <a:pt x="125" y="31"/>
                      </a:lnTo>
                      <a:lnTo>
                        <a:pt x="146" y="21"/>
                      </a:lnTo>
                      <a:lnTo>
                        <a:pt x="152" y="6"/>
                      </a:lnTo>
                      <a:lnTo>
                        <a:pt x="183" y="3"/>
                      </a:lnTo>
                      <a:lnTo>
                        <a:pt x="211" y="0"/>
                      </a:lnTo>
                      <a:close/>
                    </a:path>
                  </a:pathLst>
                </a:custGeom>
                <a:solidFill>
                  <a:srgbClr val="F0AB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7" name="Freeform 192">
                  <a:extLst>
                    <a:ext uri="{FF2B5EF4-FFF2-40B4-BE49-F238E27FC236}">
                      <a16:creationId xmlns:a16="http://schemas.microsoft.com/office/drawing/2014/main" id="{2BD51D09-D51E-7D20-9206-23778426E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0" y="1398"/>
                  <a:ext cx="63" cy="45"/>
                </a:xfrm>
                <a:custGeom>
                  <a:avLst/>
                  <a:gdLst>
                    <a:gd name="T0" fmla="*/ 0 w 126"/>
                    <a:gd name="T1" fmla="*/ 6 h 90"/>
                    <a:gd name="T2" fmla="*/ 9 w 126"/>
                    <a:gd name="T3" fmla="*/ 0 h 90"/>
                    <a:gd name="T4" fmla="*/ 38 w 126"/>
                    <a:gd name="T5" fmla="*/ 6 h 90"/>
                    <a:gd name="T6" fmla="*/ 47 w 126"/>
                    <a:gd name="T7" fmla="*/ 9 h 90"/>
                    <a:gd name="T8" fmla="*/ 59 w 126"/>
                    <a:gd name="T9" fmla="*/ 6 h 90"/>
                    <a:gd name="T10" fmla="*/ 73 w 126"/>
                    <a:gd name="T11" fmla="*/ 0 h 90"/>
                    <a:gd name="T12" fmla="*/ 90 w 126"/>
                    <a:gd name="T13" fmla="*/ 3 h 90"/>
                    <a:gd name="T14" fmla="*/ 106 w 126"/>
                    <a:gd name="T15" fmla="*/ 12 h 90"/>
                    <a:gd name="T16" fmla="*/ 116 w 126"/>
                    <a:gd name="T17" fmla="*/ 34 h 90"/>
                    <a:gd name="T18" fmla="*/ 111 w 126"/>
                    <a:gd name="T19" fmla="*/ 47 h 90"/>
                    <a:gd name="T20" fmla="*/ 119 w 126"/>
                    <a:gd name="T21" fmla="*/ 62 h 90"/>
                    <a:gd name="T22" fmla="*/ 126 w 126"/>
                    <a:gd name="T23" fmla="*/ 76 h 90"/>
                    <a:gd name="T24" fmla="*/ 123 w 126"/>
                    <a:gd name="T25" fmla="*/ 90 h 90"/>
                    <a:gd name="T26" fmla="*/ 116 w 126"/>
                    <a:gd name="T27" fmla="*/ 79 h 90"/>
                    <a:gd name="T28" fmla="*/ 97 w 126"/>
                    <a:gd name="T29" fmla="*/ 58 h 90"/>
                    <a:gd name="T30" fmla="*/ 63 w 126"/>
                    <a:gd name="T31" fmla="*/ 47 h 90"/>
                    <a:gd name="T32" fmla="*/ 38 w 126"/>
                    <a:gd name="T33" fmla="*/ 44 h 90"/>
                    <a:gd name="T34" fmla="*/ 19 w 126"/>
                    <a:gd name="T35" fmla="*/ 50 h 90"/>
                    <a:gd name="T36" fmla="*/ 11 w 126"/>
                    <a:gd name="T37" fmla="*/ 41 h 90"/>
                    <a:gd name="T38" fmla="*/ 9 w 126"/>
                    <a:gd name="T39" fmla="*/ 27 h 90"/>
                    <a:gd name="T40" fmla="*/ 0 w 126"/>
                    <a:gd name="T41" fmla="*/ 21 h 90"/>
                    <a:gd name="T42" fmla="*/ 0 w 126"/>
                    <a:gd name="T43" fmla="*/ 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6" h="90">
                      <a:moveTo>
                        <a:pt x="0" y="6"/>
                      </a:moveTo>
                      <a:lnTo>
                        <a:pt x="9" y="0"/>
                      </a:lnTo>
                      <a:lnTo>
                        <a:pt x="38" y="6"/>
                      </a:lnTo>
                      <a:lnTo>
                        <a:pt x="47" y="9"/>
                      </a:lnTo>
                      <a:lnTo>
                        <a:pt x="59" y="6"/>
                      </a:lnTo>
                      <a:lnTo>
                        <a:pt x="73" y="0"/>
                      </a:lnTo>
                      <a:lnTo>
                        <a:pt x="90" y="3"/>
                      </a:lnTo>
                      <a:lnTo>
                        <a:pt x="106" y="12"/>
                      </a:lnTo>
                      <a:lnTo>
                        <a:pt x="116" y="34"/>
                      </a:lnTo>
                      <a:lnTo>
                        <a:pt x="111" y="47"/>
                      </a:lnTo>
                      <a:lnTo>
                        <a:pt x="119" y="62"/>
                      </a:lnTo>
                      <a:lnTo>
                        <a:pt x="126" y="76"/>
                      </a:lnTo>
                      <a:lnTo>
                        <a:pt x="123" y="90"/>
                      </a:lnTo>
                      <a:lnTo>
                        <a:pt x="116" y="79"/>
                      </a:lnTo>
                      <a:lnTo>
                        <a:pt x="97" y="58"/>
                      </a:lnTo>
                      <a:lnTo>
                        <a:pt x="63" y="47"/>
                      </a:lnTo>
                      <a:lnTo>
                        <a:pt x="38" y="44"/>
                      </a:lnTo>
                      <a:lnTo>
                        <a:pt x="19" y="50"/>
                      </a:lnTo>
                      <a:lnTo>
                        <a:pt x="11" y="41"/>
                      </a:lnTo>
                      <a:lnTo>
                        <a:pt x="9" y="27"/>
                      </a:lnTo>
                      <a:lnTo>
                        <a:pt x="0" y="2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0AB00"/>
                </a:solidFill>
                <a:ln w="9525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accent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8" name="Freeform 193">
                  <a:extLst>
                    <a:ext uri="{FF2B5EF4-FFF2-40B4-BE49-F238E27FC236}">
                      <a16:creationId xmlns:a16="http://schemas.microsoft.com/office/drawing/2014/main" id="{EE33C308-317F-1274-AC41-06CFECE16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6" y="1534"/>
                  <a:ext cx="21" cy="16"/>
                </a:xfrm>
                <a:custGeom>
                  <a:avLst/>
                  <a:gdLst>
                    <a:gd name="T0" fmla="*/ 13 w 43"/>
                    <a:gd name="T1" fmla="*/ 0 h 32"/>
                    <a:gd name="T2" fmla="*/ 0 w 43"/>
                    <a:gd name="T3" fmla="*/ 14 h 32"/>
                    <a:gd name="T4" fmla="*/ 6 w 43"/>
                    <a:gd name="T5" fmla="*/ 27 h 32"/>
                    <a:gd name="T6" fmla="*/ 16 w 43"/>
                    <a:gd name="T7" fmla="*/ 32 h 32"/>
                    <a:gd name="T8" fmla="*/ 30 w 43"/>
                    <a:gd name="T9" fmla="*/ 27 h 32"/>
                    <a:gd name="T10" fmla="*/ 43 w 43"/>
                    <a:gd name="T11" fmla="*/ 20 h 32"/>
                    <a:gd name="T12" fmla="*/ 37 w 43"/>
                    <a:gd name="T13" fmla="*/ 11 h 32"/>
                    <a:gd name="T14" fmla="*/ 13 w 43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32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6" y="27"/>
                      </a:lnTo>
                      <a:lnTo>
                        <a:pt x="16" y="32"/>
                      </a:lnTo>
                      <a:lnTo>
                        <a:pt x="30" y="27"/>
                      </a:lnTo>
                      <a:lnTo>
                        <a:pt x="43" y="20"/>
                      </a:lnTo>
                      <a:lnTo>
                        <a:pt x="37" y="1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0AB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5" name="Freeform 194">
                <a:extLst>
                  <a:ext uri="{FF2B5EF4-FFF2-40B4-BE49-F238E27FC236}">
                    <a16:creationId xmlns:a16="http://schemas.microsoft.com/office/drawing/2014/main" id="{0F63DB6A-E332-24A7-6525-869882C6F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976"/>
                <a:ext cx="357" cy="378"/>
              </a:xfrm>
              <a:custGeom>
                <a:avLst/>
                <a:gdLst>
                  <a:gd name="T0" fmla="*/ 126 w 714"/>
                  <a:gd name="T1" fmla="*/ 176 h 756"/>
                  <a:gd name="T2" fmla="*/ 111 w 714"/>
                  <a:gd name="T3" fmla="*/ 232 h 756"/>
                  <a:gd name="T4" fmla="*/ 107 w 714"/>
                  <a:gd name="T5" fmla="*/ 288 h 756"/>
                  <a:gd name="T6" fmla="*/ 29 w 714"/>
                  <a:gd name="T7" fmla="*/ 381 h 756"/>
                  <a:gd name="T8" fmla="*/ 47 w 714"/>
                  <a:gd name="T9" fmla="*/ 408 h 756"/>
                  <a:gd name="T10" fmla="*/ 39 w 714"/>
                  <a:gd name="T11" fmla="*/ 489 h 756"/>
                  <a:gd name="T12" fmla="*/ 31 w 714"/>
                  <a:gd name="T13" fmla="*/ 547 h 756"/>
                  <a:gd name="T14" fmla="*/ 21 w 714"/>
                  <a:gd name="T15" fmla="*/ 588 h 756"/>
                  <a:gd name="T16" fmla="*/ 9 w 714"/>
                  <a:gd name="T17" fmla="*/ 634 h 756"/>
                  <a:gd name="T18" fmla="*/ 0 w 714"/>
                  <a:gd name="T19" fmla="*/ 666 h 756"/>
                  <a:gd name="T20" fmla="*/ 32 w 714"/>
                  <a:gd name="T21" fmla="*/ 686 h 756"/>
                  <a:gd name="T22" fmla="*/ 42 w 714"/>
                  <a:gd name="T23" fmla="*/ 727 h 756"/>
                  <a:gd name="T24" fmla="*/ 66 w 714"/>
                  <a:gd name="T25" fmla="*/ 714 h 756"/>
                  <a:gd name="T26" fmla="*/ 81 w 714"/>
                  <a:gd name="T27" fmla="*/ 741 h 756"/>
                  <a:gd name="T28" fmla="*/ 111 w 714"/>
                  <a:gd name="T29" fmla="*/ 714 h 756"/>
                  <a:gd name="T30" fmla="*/ 126 w 714"/>
                  <a:gd name="T31" fmla="*/ 693 h 756"/>
                  <a:gd name="T32" fmla="*/ 167 w 714"/>
                  <a:gd name="T33" fmla="*/ 680 h 756"/>
                  <a:gd name="T34" fmla="*/ 175 w 714"/>
                  <a:gd name="T35" fmla="*/ 651 h 756"/>
                  <a:gd name="T36" fmla="*/ 144 w 714"/>
                  <a:gd name="T37" fmla="*/ 635 h 756"/>
                  <a:gd name="T38" fmla="*/ 211 w 714"/>
                  <a:gd name="T39" fmla="*/ 572 h 756"/>
                  <a:gd name="T40" fmla="*/ 337 w 714"/>
                  <a:gd name="T41" fmla="*/ 517 h 756"/>
                  <a:gd name="T42" fmla="*/ 437 w 714"/>
                  <a:gd name="T43" fmla="*/ 471 h 756"/>
                  <a:gd name="T44" fmla="*/ 493 w 714"/>
                  <a:gd name="T45" fmla="*/ 403 h 756"/>
                  <a:gd name="T46" fmla="*/ 592 w 714"/>
                  <a:gd name="T47" fmla="*/ 353 h 756"/>
                  <a:gd name="T48" fmla="*/ 699 w 714"/>
                  <a:gd name="T49" fmla="*/ 239 h 756"/>
                  <a:gd name="T50" fmla="*/ 659 w 714"/>
                  <a:gd name="T51" fmla="*/ 167 h 756"/>
                  <a:gd name="T52" fmla="*/ 662 w 714"/>
                  <a:gd name="T53" fmla="*/ 145 h 756"/>
                  <a:gd name="T54" fmla="*/ 714 w 714"/>
                  <a:gd name="T55" fmla="*/ 128 h 756"/>
                  <a:gd name="T56" fmla="*/ 686 w 714"/>
                  <a:gd name="T57" fmla="*/ 115 h 756"/>
                  <a:gd name="T58" fmla="*/ 673 w 714"/>
                  <a:gd name="T59" fmla="*/ 84 h 756"/>
                  <a:gd name="T60" fmla="*/ 644 w 714"/>
                  <a:gd name="T61" fmla="*/ 91 h 756"/>
                  <a:gd name="T62" fmla="*/ 641 w 714"/>
                  <a:gd name="T63" fmla="*/ 76 h 756"/>
                  <a:gd name="T64" fmla="*/ 607 w 714"/>
                  <a:gd name="T65" fmla="*/ 73 h 756"/>
                  <a:gd name="T66" fmla="*/ 572 w 714"/>
                  <a:gd name="T67" fmla="*/ 104 h 756"/>
                  <a:gd name="T68" fmla="*/ 575 w 714"/>
                  <a:gd name="T69" fmla="*/ 112 h 756"/>
                  <a:gd name="T70" fmla="*/ 538 w 714"/>
                  <a:gd name="T71" fmla="*/ 122 h 756"/>
                  <a:gd name="T72" fmla="*/ 502 w 714"/>
                  <a:gd name="T73" fmla="*/ 122 h 756"/>
                  <a:gd name="T74" fmla="*/ 468 w 714"/>
                  <a:gd name="T75" fmla="*/ 112 h 756"/>
                  <a:gd name="T76" fmla="*/ 431 w 714"/>
                  <a:gd name="T77" fmla="*/ 119 h 756"/>
                  <a:gd name="T78" fmla="*/ 384 w 714"/>
                  <a:gd name="T79" fmla="*/ 115 h 756"/>
                  <a:gd name="T80" fmla="*/ 347 w 714"/>
                  <a:gd name="T81" fmla="*/ 91 h 756"/>
                  <a:gd name="T82" fmla="*/ 355 w 714"/>
                  <a:gd name="T83" fmla="*/ 76 h 756"/>
                  <a:gd name="T84" fmla="*/ 353 w 714"/>
                  <a:gd name="T85" fmla="*/ 60 h 756"/>
                  <a:gd name="T86" fmla="*/ 313 w 714"/>
                  <a:gd name="T87" fmla="*/ 49 h 756"/>
                  <a:gd name="T88" fmla="*/ 268 w 714"/>
                  <a:gd name="T89" fmla="*/ 49 h 756"/>
                  <a:gd name="T90" fmla="*/ 199 w 714"/>
                  <a:gd name="T91" fmla="*/ 21 h 756"/>
                  <a:gd name="T92" fmla="*/ 139 w 714"/>
                  <a:gd name="T93" fmla="*/ 10 h 756"/>
                  <a:gd name="T94" fmla="*/ 102 w 714"/>
                  <a:gd name="T95" fmla="*/ 6 h 756"/>
                  <a:gd name="T96" fmla="*/ 78 w 714"/>
                  <a:gd name="T97" fmla="*/ 4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4" h="756">
                    <a:moveTo>
                      <a:pt x="78" y="46"/>
                    </a:moveTo>
                    <a:lnTo>
                      <a:pt x="126" y="176"/>
                    </a:lnTo>
                    <a:lnTo>
                      <a:pt x="97" y="191"/>
                    </a:lnTo>
                    <a:lnTo>
                      <a:pt x="111" y="232"/>
                    </a:lnTo>
                    <a:lnTo>
                      <a:pt x="114" y="264"/>
                    </a:lnTo>
                    <a:lnTo>
                      <a:pt x="107" y="288"/>
                    </a:lnTo>
                    <a:lnTo>
                      <a:pt x="88" y="313"/>
                    </a:lnTo>
                    <a:lnTo>
                      <a:pt x="29" y="381"/>
                    </a:lnTo>
                    <a:lnTo>
                      <a:pt x="32" y="394"/>
                    </a:lnTo>
                    <a:lnTo>
                      <a:pt x="47" y="408"/>
                    </a:lnTo>
                    <a:lnTo>
                      <a:pt x="24" y="455"/>
                    </a:lnTo>
                    <a:lnTo>
                      <a:pt x="39" y="489"/>
                    </a:lnTo>
                    <a:lnTo>
                      <a:pt x="47" y="502"/>
                    </a:lnTo>
                    <a:lnTo>
                      <a:pt x="31" y="547"/>
                    </a:lnTo>
                    <a:lnTo>
                      <a:pt x="12" y="559"/>
                    </a:lnTo>
                    <a:lnTo>
                      <a:pt x="21" y="588"/>
                    </a:lnTo>
                    <a:lnTo>
                      <a:pt x="21" y="614"/>
                    </a:lnTo>
                    <a:lnTo>
                      <a:pt x="9" y="634"/>
                    </a:lnTo>
                    <a:lnTo>
                      <a:pt x="12" y="654"/>
                    </a:lnTo>
                    <a:lnTo>
                      <a:pt x="0" y="666"/>
                    </a:lnTo>
                    <a:lnTo>
                      <a:pt x="18" y="689"/>
                    </a:lnTo>
                    <a:lnTo>
                      <a:pt x="32" y="686"/>
                    </a:lnTo>
                    <a:lnTo>
                      <a:pt x="32" y="714"/>
                    </a:lnTo>
                    <a:lnTo>
                      <a:pt x="42" y="727"/>
                    </a:lnTo>
                    <a:lnTo>
                      <a:pt x="53" y="711"/>
                    </a:lnTo>
                    <a:lnTo>
                      <a:pt x="66" y="714"/>
                    </a:lnTo>
                    <a:lnTo>
                      <a:pt x="73" y="732"/>
                    </a:lnTo>
                    <a:lnTo>
                      <a:pt x="81" y="741"/>
                    </a:lnTo>
                    <a:lnTo>
                      <a:pt x="81" y="756"/>
                    </a:lnTo>
                    <a:lnTo>
                      <a:pt x="111" y="714"/>
                    </a:lnTo>
                    <a:lnTo>
                      <a:pt x="111" y="704"/>
                    </a:lnTo>
                    <a:lnTo>
                      <a:pt x="126" y="693"/>
                    </a:lnTo>
                    <a:lnTo>
                      <a:pt x="152" y="707"/>
                    </a:lnTo>
                    <a:lnTo>
                      <a:pt x="167" y="680"/>
                    </a:lnTo>
                    <a:lnTo>
                      <a:pt x="178" y="666"/>
                    </a:lnTo>
                    <a:lnTo>
                      <a:pt x="175" y="651"/>
                    </a:lnTo>
                    <a:lnTo>
                      <a:pt x="167" y="651"/>
                    </a:lnTo>
                    <a:lnTo>
                      <a:pt x="144" y="635"/>
                    </a:lnTo>
                    <a:lnTo>
                      <a:pt x="163" y="626"/>
                    </a:lnTo>
                    <a:lnTo>
                      <a:pt x="211" y="572"/>
                    </a:lnTo>
                    <a:lnTo>
                      <a:pt x="253" y="554"/>
                    </a:lnTo>
                    <a:lnTo>
                      <a:pt x="337" y="517"/>
                    </a:lnTo>
                    <a:lnTo>
                      <a:pt x="379" y="493"/>
                    </a:lnTo>
                    <a:lnTo>
                      <a:pt x="437" y="471"/>
                    </a:lnTo>
                    <a:lnTo>
                      <a:pt x="483" y="432"/>
                    </a:lnTo>
                    <a:lnTo>
                      <a:pt x="493" y="403"/>
                    </a:lnTo>
                    <a:lnTo>
                      <a:pt x="513" y="406"/>
                    </a:lnTo>
                    <a:lnTo>
                      <a:pt x="592" y="353"/>
                    </a:lnTo>
                    <a:lnTo>
                      <a:pt x="701" y="254"/>
                    </a:lnTo>
                    <a:lnTo>
                      <a:pt x="699" y="239"/>
                    </a:lnTo>
                    <a:lnTo>
                      <a:pt x="683" y="194"/>
                    </a:lnTo>
                    <a:lnTo>
                      <a:pt x="659" y="167"/>
                    </a:lnTo>
                    <a:lnTo>
                      <a:pt x="656" y="155"/>
                    </a:lnTo>
                    <a:lnTo>
                      <a:pt x="662" y="145"/>
                    </a:lnTo>
                    <a:lnTo>
                      <a:pt x="677" y="139"/>
                    </a:lnTo>
                    <a:lnTo>
                      <a:pt x="714" y="128"/>
                    </a:lnTo>
                    <a:lnTo>
                      <a:pt x="704" y="122"/>
                    </a:lnTo>
                    <a:lnTo>
                      <a:pt x="686" y="115"/>
                    </a:lnTo>
                    <a:lnTo>
                      <a:pt x="668" y="97"/>
                    </a:lnTo>
                    <a:lnTo>
                      <a:pt x="673" y="84"/>
                    </a:lnTo>
                    <a:lnTo>
                      <a:pt x="662" y="84"/>
                    </a:lnTo>
                    <a:lnTo>
                      <a:pt x="644" y="91"/>
                    </a:lnTo>
                    <a:lnTo>
                      <a:pt x="638" y="84"/>
                    </a:lnTo>
                    <a:lnTo>
                      <a:pt x="641" y="76"/>
                    </a:lnTo>
                    <a:lnTo>
                      <a:pt x="623" y="79"/>
                    </a:lnTo>
                    <a:lnTo>
                      <a:pt x="607" y="73"/>
                    </a:lnTo>
                    <a:lnTo>
                      <a:pt x="592" y="89"/>
                    </a:lnTo>
                    <a:lnTo>
                      <a:pt x="572" y="104"/>
                    </a:lnTo>
                    <a:lnTo>
                      <a:pt x="562" y="104"/>
                    </a:lnTo>
                    <a:lnTo>
                      <a:pt x="575" y="112"/>
                    </a:lnTo>
                    <a:lnTo>
                      <a:pt x="562" y="119"/>
                    </a:lnTo>
                    <a:lnTo>
                      <a:pt x="538" y="122"/>
                    </a:lnTo>
                    <a:lnTo>
                      <a:pt x="516" y="128"/>
                    </a:lnTo>
                    <a:lnTo>
                      <a:pt x="502" y="122"/>
                    </a:lnTo>
                    <a:lnTo>
                      <a:pt x="493" y="112"/>
                    </a:lnTo>
                    <a:lnTo>
                      <a:pt x="468" y="112"/>
                    </a:lnTo>
                    <a:lnTo>
                      <a:pt x="450" y="110"/>
                    </a:lnTo>
                    <a:lnTo>
                      <a:pt x="431" y="119"/>
                    </a:lnTo>
                    <a:lnTo>
                      <a:pt x="407" y="125"/>
                    </a:lnTo>
                    <a:lnTo>
                      <a:pt x="384" y="115"/>
                    </a:lnTo>
                    <a:lnTo>
                      <a:pt x="361" y="104"/>
                    </a:lnTo>
                    <a:lnTo>
                      <a:pt x="347" y="91"/>
                    </a:lnTo>
                    <a:lnTo>
                      <a:pt x="344" y="82"/>
                    </a:lnTo>
                    <a:lnTo>
                      <a:pt x="355" y="76"/>
                    </a:lnTo>
                    <a:lnTo>
                      <a:pt x="358" y="66"/>
                    </a:lnTo>
                    <a:lnTo>
                      <a:pt x="353" y="60"/>
                    </a:lnTo>
                    <a:lnTo>
                      <a:pt x="332" y="58"/>
                    </a:lnTo>
                    <a:lnTo>
                      <a:pt x="313" y="49"/>
                    </a:lnTo>
                    <a:lnTo>
                      <a:pt x="282" y="44"/>
                    </a:lnTo>
                    <a:lnTo>
                      <a:pt x="268" y="49"/>
                    </a:lnTo>
                    <a:lnTo>
                      <a:pt x="244" y="41"/>
                    </a:lnTo>
                    <a:lnTo>
                      <a:pt x="199" y="21"/>
                    </a:lnTo>
                    <a:lnTo>
                      <a:pt x="167" y="21"/>
                    </a:lnTo>
                    <a:lnTo>
                      <a:pt x="139" y="10"/>
                    </a:lnTo>
                    <a:lnTo>
                      <a:pt x="121" y="0"/>
                    </a:lnTo>
                    <a:lnTo>
                      <a:pt x="102" y="6"/>
                    </a:lnTo>
                    <a:lnTo>
                      <a:pt x="94" y="18"/>
                    </a:lnTo>
                    <a:lnTo>
                      <a:pt x="78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Freeform 195">
                <a:extLst>
                  <a:ext uri="{FF2B5EF4-FFF2-40B4-BE49-F238E27FC236}">
                    <a16:creationId xmlns:a16="http://schemas.microsoft.com/office/drawing/2014/main" id="{9315DAD8-3430-D240-BA84-F53402B32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973"/>
                <a:ext cx="341" cy="476"/>
              </a:xfrm>
              <a:custGeom>
                <a:avLst/>
                <a:gdLst>
                  <a:gd name="T0" fmla="*/ 682 w 682"/>
                  <a:gd name="T1" fmla="*/ 183 h 952"/>
                  <a:gd name="T2" fmla="*/ 664 w 682"/>
                  <a:gd name="T3" fmla="*/ 224 h 952"/>
                  <a:gd name="T4" fmla="*/ 667 w 682"/>
                  <a:gd name="T5" fmla="*/ 286 h 952"/>
                  <a:gd name="T6" fmla="*/ 625 w 682"/>
                  <a:gd name="T7" fmla="*/ 341 h 952"/>
                  <a:gd name="T8" fmla="*/ 588 w 682"/>
                  <a:gd name="T9" fmla="*/ 401 h 952"/>
                  <a:gd name="T10" fmla="*/ 577 w 682"/>
                  <a:gd name="T11" fmla="*/ 463 h 952"/>
                  <a:gd name="T12" fmla="*/ 603 w 682"/>
                  <a:gd name="T13" fmla="*/ 508 h 952"/>
                  <a:gd name="T14" fmla="*/ 585 w 682"/>
                  <a:gd name="T15" fmla="*/ 553 h 952"/>
                  <a:gd name="T16" fmla="*/ 577 w 682"/>
                  <a:gd name="T17" fmla="*/ 596 h 952"/>
                  <a:gd name="T18" fmla="*/ 568 w 682"/>
                  <a:gd name="T19" fmla="*/ 639 h 952"/>
                  <a:gd name="T20" fmla="*/ 556 w 682"/>
                  <a:gd name="T21" fmla="*/ 672 h 952"/>
                  <a:gd name="T22" fmla="*/ 543 w 682"/>
                  <a:gd name="T23" fmla="*/ 681 h 952"/>
                  <a:gd name="T24" fmla="*/ 528 w 682"/>
                  <a:gd name="T25" fmla="*/ 686 h 952"/>
                  <a:gd name="T26" fmla="*/ 492 w 682"/>
                  <a:gd name="T27" fmla="*/ 675 h 952"/>
                  <a:gd name="T28" fmla="*/ 443 w 682"/>
                  <a:gd name="T29" fmla="*/ 714 h 952"/>
                  <a:gd name="T30" fmla="*/ 438 w 682"/>
                  <a:gd name="T31" fmla="*/ 730 h 952"/>
                  <a:gd name="T32" fmla="*/ 471 w 682"/>
                  <a:gd name="T33" fmla="*/ 786 h 952"/>
                  <a:gd name="T34" fmla="*/ 456 w 682"/>
                  <a:gd name="T35" fmla="*/ 806 h 952"/>
                  <a:gd name="T36" fmla="*/ 419 w 682"/>
                  <a:gd name="T37" fmla="*/ 854 h 952"/>
                  <a:gd name="T38" fmla="*/ 393 w 682"/>
                  <a:gd name="T39" fmla="*/ 838 h 952"/>
                  <a:gd name="T40" fmla="*/ 385 w 682"/>
                  <a:gd name="T41" fmla="*/ 878 h 952"/>
                  <a:gd name="T42" fmla="*/ 377 w 682"/>
                  <a:gd name="T43" fmla="*/ 899 h 952"/>
                  <a:gd name="T44" fmla="*/ 343 w 682"/>
                  <a:gd name="T45" fmla="*/ 920 h 952"/>
                  <a:gd name="T46" fmla="*/ 331 w 682"/>
                  <a:gd name="T47" fmla="*/ 949 h 952"/>
                  <a:gd name="T48" fmla="*/ 307 w 682"/>
                  <a:gd name="T49" fmla="*/ 949 h 952"/>
                  <a:gd name="T50" fmla="*/ 298 w 682"/>
                  <a:gd name="T51" fmla="*/ 925 h 952"/>
                  <a:gd name="T52" fmla="*/ 273 w 682"/>
                  <a:gd name="T53" fmla="*/ 928 h 952"/>
                  <a:gd name="T54" fmla="*/ 238 w 682"/>
                  <a:gd name="T55" fmla="*/ 922 h 952"/>
                  <a:gd name="T56" fmla="*/ 211 w 682"/>
                  <a:gd name="T57" fmla="*/ 907 h 952"/>
                  <a:gd name="T58" fmla="*/ 177 w 682"/>
                  <a:gd name="T59" fmla="*/ 880 h 952"/>
                  <a:gd name="T60" fmla="*/ 139 w 682"/>
                  <a:gd name="T61" fmla="*/ 847 h 952"/>
                  <a:gd name="T62" fmla="*/ 85 w 682"/>
                  <a:gd name="T63" fmla="*/ 781 h 952"/>
                  <a:gd name="T64" fmla="*/ 121 w 682"/>
                  <a:gd name="T65" fmla="*/ 757 h 952"/>
                  <a:gd name="T66" fmla="*/ 137 w 682"/>
                  <a:gd name="T67" fmla="*/ 730 h 952"/>
                  <a:gd name="T68" fmla="*/ 155 w 682"/>
                  <a:gd name="T69" fmla="*/ 736 h 952"/>
                  <a:gd name="T70" fmla="*/ 163 w 682"/>
                  <a:gd name="T71" fmla="*/ 712 h 952"/>
                  <a:gd name="T72" fmla="*/ 148 w 682"/>
                  <a:gd name="T73" fmla="*/ 672 h 952"/>
                  <a:gd name="T74" fmla="*/ 148 w 682"/>
                  <a:gd name="T75" fmla="*/ 636 h 952"/>
                  <a:gd name="T76" fmla="*/ 58 w 682"/>
                  <a:gd name="T77" fmla="*/ 553 h 952"/>
                  <a:gd name="T78" fmla="*/ 11 w 682"/>
                  <a:gd name="T79" fmla="*/ 542 h 952"/>
                  <a:gd name="T80" fmla="*/ 20 w 682"/>
                  <a:gd name="T81" fmla="*/ 490 h 952"/>
                  <a:gd name="T82" fmla="*/ 35 w 682"/>
                  <a:gd name="T83" fmla="*/ 490 h 952"/>
                  <a:gd name="T84" fmla="*/ 45 w 682"/>
                  <a:gd name="T85" fmla="*/ 459 h 952"/>
                  <a:gd name="T86" fmla="*/ 69 w 682"/>
                  <a:gd name="T87" fmla="*/ 404 h 952"/>
                  <a:gd name="T88" fmla="*/ 87 w 682"/>
                  <a:gd name="T89" fmla="*/ 343 h 952"/>
                  <a:gd name="T90" fmla="*/ 62 w 682"/>
                  <a:gd name="T91" fmla="*/ 312 h 952"/>
                  <a:gd name="T92" fmla="*/ 131 w 682"/>
                  <a:gd name="T93" fmla="*/ 300 h 952"/>
                  <a:gd name="T94" fmla="*/ 203 w 682"/>
                  <a:gd name="T95" fmla="*/ 262 h 952"/>
                  <a:gd name="T96" fmla="*/ 184 w 682"/>
                  <a:gd name="T97" fmla="*/ 182 h 952"/>
                  <a:gd name="T98" fmla="*/ 243 w 682"/>
                  <a:gd name="T99" fmla="*/ 85 h 952"/>
                  <a:gd name="T100" fmla="*/ 317 w 682"/>
                  <a:gd name="T101" fmla="*/ 28 h 952"/>
                  <a:gd name="T102" fmla="*/ 364 w 682"/>
                  <a:gd name="T103" fmla="*/ 21 h 952"/>
                  <a:gd name="T104" fmla="*/ 407 w 682"/>
                  <a:gd name="T105" fmla="*/ 31 h 952"/>
                  <a:gd name="T106" fmla="*/ 471 w 682"/>
                  <a:gd name="T107" fmla="*/ 52 h 952"/>
                  <a:gd name="T108" fmla="*/ 530 w 682"/>
                  <a:gd name="T109" fmla="*/ 61 h 952"/>
                  <a:gd name="T110" fmla="*/ 603 w 682"/>
                  <a:gd name="T111" fmla="*/ 52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2" h="952">
                    <a:moveTo>
                      <a:pt x="634" y="50"/>
                    </a:moveTo>
                    <a:lnTo>
                      <a:pt x="682" y="183"/>
                    </a:lnTo>
                    <a:lnTo>
                      <a:pt x="653" y="199"/>
                    </a:lnTo>
                    <a:lnTo>
                      <a:pt x="664" y="224"/>
                    </a:lnTo>
                    <a:lnTo>
                      <a:pt x="670" y="262"/>
                    </a:lnTo>
                    <a:lnTo>
                      <a:pt x="667" y="286"/>
                    </a:lnTo>
                    <a:lnTo>
                      <a:pt x="658" y="300"/>
                    </a:lnTo>
                    <a:lnTo>
                      <a:pt x="625" y="341"/>
                    </a:lnTo>
                    <a:lnTo>
                      <a:pt x="585" y="386"/>
                    </a:lnTo>
                    <a:lnTo>
                      <a:pt x="588" y="401"/>
                    </a:lnTo>
                    <a:lnTo>
                      <a:pt x="603" y="412"/>
                    </a:lnTo>
                    <a:lnTo>
                      <a:pt x="577" y="463"/>
                    </a:lnTo>
                    <a:lnTo>
                      <a:pt x="588" y="484"/>
                    </a:lnTo>
                    <a:lnTo>
                      <a:pt x="603" y="508"/>
                    </a:lnTo>
                    <a:lnTo>
                      <a:pt x="594" y="532"/>
                    </a:lnTo>
                    <a:lnTo>
                      <a:pt x="585" y="553"/>
                    </a:lnTo>
                    <a:lnTo>
                      <a:pt x="568" y="565"/>
                    </a:lnTo>
                    <a:lnTo>
                      <a:pt x="577" y="596"/>
                    </a:lnTo>
                    <a:lnTo>
                      <a:pt x="577" y="617"/>
                    </a:lnTo>
                    <a:lnTo>
                      <a:pt x="568" y="639"/>
                    </a:lnTo>
                    <a:lnTo>
                      <a:pt x="568" y="660"/>
                    </a:lnTo>
                    <a:lnTo>
                      <a:pt x="556" y="672"/>
                    </a:lnTo>
                    <a:lnTo>
                      <a:pt x="556" y="678"/>
                    </a:lnTo>
                    <a:lnTo>
                      <a:pt x="543" y="681"/>
                    </a:lnTo>
                    <a:lnTo>
                      <a:pt x="535" y="692"/>
                    </a:lnTo>
                    <a:lnTo>
                      <a:pt x="528" y="686"/>
                    </a:lnTo>
                    <a:lnTo>
                      <a:pt x="509" y="675"/>
                    </a:lnTo>
                    <a:lnTo>
                      <a:pt x="492" y="675"/>
                    </a:lnTo>
                    <a:lnTo>
                      <a:pt x="474" y="684"/>
                    </a:lnTo>
                    <a:lnTo>
                      <a:pt x="443" y="714"/>
                    </a:lnTo>
                    <a:lnTo>
                      <a:pt x="433" y="720"/>
                    </a:lnTo>
                    <a:lnTo>
                      <a:pt x="438" y="730"/>
                    </a:lnTo>
                    <a:lnTo>
                      <a:pt x="467" y="775"/>
                    </a:lnTo>
                    <a:lnTo>
                      <a:pt x="471" y="786"/>
                    </a:lnTo>
                    <a:lnTo>
                      <a:pt x="467" y="799"/>
                    </a:lnTo>
                    <a:lnTo>
                      <a:pt x="456" y="806"/>
                    </a:lnTo>
                    <a:lnTo>
                      <a:pt x="430" y="833"/>
                    </a:lnTo>
                    <a:lnTo>
                      <a:pt x="419" y="854"/>
                    </a:lnTo>
                    <a:lnTo>
                      <a:pt x="407" y="844"/>
                    </a:lnTo>
                    <a:lnTo>
                      <a:pt x="393" y="838"/>
                    </a:lnTo>
                    <a:lnTo>
                      <a:pt x="385" y="844"/>
                    </a:lnTo>
                    <a:lnTo>
                      <a:pt x="385" y="878"/>
                    </a:lnTo>
                    <a:lnTo>
                      <a:pt x="383" y="896"/>
                    </a:lnTo>
                    <a:lnTo>
                      <a:pt x="377" y="899"/>
                    </a:lnTo>
                    <a:lnTo>
                      <a:pt x="349" y="911"/>
                    </a:lnTo>
                    <a:lnTo>
                      <a:pt x="343" y="920"/>
                    </a:lnTo>
                    <a:lnTo>
                      <a:pt x="338" y="937"/>
                    </a:lnTo>
                    <a:lnTo>
                      <a:pt x="331" y="949"/>
                    </a:lnTo>
                    <a:lnTo>
                      <a:pt x="322" y="952"/>
                    </a:lnTo>
                    <a:lnTo>
                      <a:pt x="307" y="949"/>
                    </a:lnTo>
                    <a:lnTo>
                      <a:pt x="298" y="942"/>
                    </a:lnTo>
                    <a:lnTo>
                      <a:pt x="298" y="925"/>
                    </a:lnTo>
                    <a:lnTo>
                      <a:pt x="288" y="917"/>
                    </a:lnTo>
                    <a:lnTo>
                      <a:pt x="273" y="928"/>
                    </a:lnTo>
                    <a:lnTo>
                      <a:pt x="243" y="942"/>
                    </a:lnTo>
                    <a:lnTo>
                      <a:pt x="238" y="922"/>
                    </a:lnTo>
                    <a:lnTo>
                      <a:pt x="222" y="914"/>
                    </a:lnTo>
                    <a:lnTo>
                      <a:pt x="211" y="907"/>
                    </a:lnTo>
                    <a:lnTo>
                      <a:pt x="196" y="904"/>
                    </a:lnTo>
                    <a:lnTo>
                      <a:pt x="177" y="880"/>
                    </a:lnTo>
                    <a:lnTo>
                      <a:pt x="155" y="841"/>
                    </a:lnTo>
                    <a:lnTo>
                      <a:pt x="139" y="847"/>
                    </a:lnTo>
                    <a:lnTo>
                      <a:pt x="124" y="854"/>
                    </a:lnTo>
                    <a:lnTo>
                      <a:pt x="85" y="781"/>
                    </a:lnTo>
                    <a:lnTo>
                      <a:pt x="96" y="781"/>
                    </a:lnTo>
                    <a:lnTo>
                      <a:pt x="121" y="757"/>
                    </a:lnTo>
                    <a:lnTo>
                      <a:pt x="124" y="738"/>
                    </a:lnTo>
                    <a:lnTo>
                      <a:pt x="137" y="730"/>
                    </a:lnTo>
                    <a:lnTo>
                      <a:pt x="145" y="730"/>
                    </a:lnTo>
                    <a:lnTo>
                      <a:pt x="155" y="736"/>
                    </a:lnTo>
                    <a:lnTo>
                      <a:pt x="163" y="726"/>
                    </a:lnTo>
                    <a:lnTo>
                      <a:pt x="163" y="712"/>
                    </a:lnTo>
                    <a:lnTo>
                      <a:pt x="145" y="705"/>
                    </a:lnTo>
                    <a:lnTo>
                      <a:pt x="148" y="672"/>
                    </a:lnTo>
                    <a:lnTo>
                      <a:pt x="148" y="644"/>
                    </a:lnTo>
                    <a:lnTo>
                      <a:pt x="148" y="636"/>
                    </a:lnTo>
                    <a:lnTo>
                      <a:pt x="127" y="623"/>
                    </a:lnTo>
                    <a:lnTo>
                      <a:pt x="58" y="553"/>
                    </a:lnTo>
                    <a:lnTo>
                      <a:pt x="27" y="578"/>
                    </a:lnTo>
                    <a:lnTo>
                      <a:pt x="11" y="542"/>
                    </a:lnTo>
                    <a:lnTo>
                      <a:pt x="0" y="523"/>
                    </a:lnTo>
                    <a:lnTo>
                      <a:pt x="20" y="490"/>
                    </a:lnTo>
                    <a:lnTo>
                      <a:pt x="27" y="471"/>
                    </a:lnTo>
                    <a:lnTo>
                      <a:pt x="35" y="490"/>
                    </a:lnTo>
                    <a:lnTo>
                      <a:pt x="51" y="484"/>
                    </a:lnTo>
                    <a:lnTo>
                      <a:pt x="45" y="459"/>
                    </a:lnTo>
                    <a:lnTo>
                      <a:pt x="38" y="425"/>
                    </a:lnTo>
                    <a:lnTo>
                      <a:pt x="69" y="404"/>
                    </a:lnTo>
                    <a:lnTo>
                      <a:pt x="82" y="388"/>
                    </a:lnTo>
                    <a:lnTo>
                      <a:pt x="87" y="343"/>
                    </a:lnTo>
                    <a:lnTo>
                      <a:pt x="69" y="334"/>
                    </a:lnTo>
                    <a:lnTo>
                      <a:pt x="62" y="312"/>
                    </a:lnTo>
                    <a:lnTo>
                      <a:pt x="72" y="297"/>
                    </a:lnTo>
                    <a:lnTo>
                      <a:pt x="131" y="300"/>
                    </a:lnTo>
                    <a:lnTo>
                      <a:pt x="169" y="318"/>
                    </a:lnTo>
                    <a:lnTo>
                      <a:pt x="203" y="262"/>
                    </a:lnTo>
                    <a:lnTo>
                      <a:pt x="179" y="245"/>
                    </a:lnTo>
                    <a:lnTo>
                      <a:pt x="184" y="182"/>
                    </a:lnTo>
                    <a:lnTo>
                      <a:pt x="241" y="102"/>
                    </a:lnTo>
                    <a:lnTo>
                      <a:pt x="243" y="85"/>
                    </a:lnTo>
                    <a:lnTo>
                      <a:pt x="290" y="69"/>
                    </a:lnTo>
                    <a:lnTo>
                      <a:pt x="317" y="28"/>
                    </a:lnTo>
                    <a:lnTo>
                      <a:pt x="343" y="0"/>
                    </a:lnTo>
                    <a:lnTo>
                      <a:pt x="364" y="21"/>
                    </a:lnTo>
                    <a:lnTo>
                      <a:pt x="380" y="21"/>
                    </a:lnTo>
                    <a:lnTo>
                      <a:pt x="407" y="31"/>
                    </a:lnTo>
                    <a:lnTo>
                      <a:pt x="446" y="34"/>
                    </a:lnTo>
                    <a:lnTo>
                      <a:pt x="471" y="52"/>
                    </a:lnTo>
                    <a:lnTo>
                      <a:pt x="501" y="64"/>
                    </a:lnTo>
                    <a:lnTo>
                      <a:pt x="530" y="61"/>
                    </a:lnTo>
                    <a:lnTo>
                      <a:pt x="571" y="52"/>
                    </a:lnTo>
                    <a:lnTo>
                      <a:pt x="603" y="52"/>
                    </a:lnTo>
                    <a:lnTo>
                      <a:pt x="634" y="50"/>
                    </a:lnTo>
                    <a:close/>
                  </a:path>
                </a:pathLst>
              </a:custGeom>
              <a:solidFill>
                <a:srgbClr val="F0AB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" name="Freeform 196">
                <a:extLst>
                  <a:ext uri="{FF2B5EF4-FFF2-40B4-BE49-F238E27FC236}">
                    <a16:creationId xmlns:a16="http://schemas.microsoft.com/office/drawing/2014/main" id="{C993FA73-F5A2-09F8-45AB-9446DEC0D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" y="910"/>
                <a:ext cx="199" cy="223"/>
              </a:xfrm>
              <a:custGeom>
                <a:avLst/>
                <a:gdLst>
                  <a:gd name="T0" fmla="*/ 398 w 398"/>
                  <a:gd name="T1" fmla="*/ 126 h 445"/>
                  <a:gd name="T2" fmla="*/ 387 w 398"/>
                  <a:gd name="T3" fmla="*/ 114 h 445"/>
                  <a:gd name="T4" fmla="*/ 364 w 398"/>
                  <a:gd name="T5" fmla="*/ 114 h 445"/>
                  <a:gd name="T6" fmla="*/ 336 w 398"/>
                  <a:gd name="T7" fmla="*/ 108 h 445"/>
                  <a:gd name="T8" fmla="*/ 288 w 398"/>
                  <a:gd name="T9" fmla="*/ 93 h 445"/>
                  <a:gd name="T10" fmla="*/ 267 w 398"/>
                  <a:gd name="T11" fmla="*/ 70 h 445"/>
                  <a:gd name="T12" fmla="*/ 259 w 398"/>
                  <a:gd name="T13" fmla="*/ 65 h 445"/>
                  <a:gd name="T14" fmla="*/ 252 w 398"/>
                  <a:gd name="T15" fmla="*/ 76 h 445"/>
                  <a:gd name="T16" fmla="*/ 246 w 398"/>
                  <a:gd name="T17" fmla="*/ 97 h 445"/>
                  <a:gd name="T18" fmla="*/ 228 w 398"/>
                  <a:gd name="T19" fmla="*/ 79 h 445"/>
                  <a:gd name="T20" fmla="*/ 225 w 398"/>
                  <a:gd name="T21" fmla="*/ 67 h 445"/>
                  <a:gd name="T22" fmla="*/ 240 w 398"/>
                  <a:gd name="T23" fmla="*/ 55 h 445"/>
                  <a:gd name="T24" fmla="*/ 243 w 398"/>
                  <a:gd name="T25" fmla="*/ 52 h 445"/>
                  <a:gd name="T26" fmla="*/ 225 w 398"/>
                  <a:gd name="T27" fmla="*/ 13 h 445"/>
                  <a:gd name="T28" fmla="*/ 204 w 398"/>
                  <a:gd name="T29" fmla="*/ 20 h 445"/>
                  <a:gd name="T30" fmla="*/ 180 w 398"/>
                  <a:gd name="T31" fmla="*/ 20 h 445"/>
                  <a:gd name="T32" fmla="*/ 148 w 398"/>
                  <a:gd name="T33" fmla="*/ 0 h 445"/>
                  <a:gd name="T34" fmla="*/ 143 w 398"/>
                  <a:gd name="T35" fmla="*/ 20 h 445"/>
                  <a:gd name="T36" fmla="*/ 138 w 398"/>
                  <a:gd name="T37" fmla="*/ 36 h 445"/>
                  <a:gd name="T38" fmla="*/ 122 w 398"/>
                  <a:gd name="T39" fmla="*/ 42 h 445"/>
                  <a:gd name="T40" fmla="*/ 110 w 398"/>
                  <a:gd name="T41" fmla="*/ 52 h 445"/>
                  <a:gd name="T42" fmla="*/ 104 w 398"/>
                  <a:gd name="T43" fmla="*/ 73 h 445"/>
                  <a:gd name="T44" fmla="*/ 100 w 398"/>
                  <a:gd name="T45" fmla="*/ 87 h 445"/>
                  <a:gd name="T46" fmla="*/ 73 w 398"/>
                  <a:gd name="T47" fmla="*/ 105 h 445"/>
                  <a:gd name="T48" fmla="*/ 67 w 398"/>
                  <a:gd name="T49" fmla="*/ 126 h 445"/>
                  <a:gd name="T50" fmla="*/ 55 w 398"/>
                  <a:gd name="T51" fmla="*/ 135 h 445"/>
                  <a:gd name="T52" fmla="*/ 41 w 398"/>
                  <a:gd name="T53" fmla="*/ 142 h 445"/>
                  <a:gd name="T54" fmla="*/ 39 w 398"/>
                  <a:gd name="T55" fmla="*/ 166 h 445"/>
                  <a:gd name="T56" fmla="*/ 28 w 398"/>
                  <a:gd name="T57" fmla="*/ 181 h 445"/>
                  <a:gd name="T58" fmla="*/ 15 w 398"/>
                  <a:gd name="T59" fmla="*/ 205 h 445"/>
                  <a:gd name="T60" fmla="*/ 18 w 398"/>
                  <a:gd name="T61" fmla="*/ 221 h 445"/>
                  <a:gd name="T62" fmla="*/ 0 w 398"/>
                  <a:gd name="T63" fmla="*/ 232 h 445"/>
                  <a:gd name="T64" fmla="*/ 6 w 398"/>
                  <a:gd name="T65" fmla="*/ 251 h 445"/>
                  <a:gd name="T66" fmla="*/ 3 w 398"/>
                  <a:gd name="T67" fmla="*/ 274 h 445"/>
                  <a:gd name="T68" fmla="*/ 28 w 398"/>
                  <a:gd name="T69" fmla="*/ 294 h 445"/>
                  <a:gd name="T70" fmla="*/ 45 w 398"/>
                  <a:gd name="T71" fmla="*/ 306 h 445"/>
                  <a:gd name="T72" fmla="*/ 67 w 398"/>
                  <a:gd name="T73" fmla="*/ 295 h 445"/>
                  <a:gd name="T74" fmla="*/ 94 w 398"/>
                  <a:gd name="T75" fmla="*/ 309 h 445"/>
                  <a:gd name="T76" fmla="*/ 107 w 398"/>
                  <a:gd name="T77" fmla="*/ 327 h 445"/>
                  <a:gd name="T78" fmla="*/ 112 w 398"/>
                  <a:gd name="T79" fmla="*/ 347 h 445"/>
                  <a:gd name="T80" fmla="*/ 148 w 398"/>
                  <a:gd name="T81" fmla="*/ 354 h 445"/>
                  <a:gd name="T82" fmla="*/ 162 w 398"/>
                  <a:gd name="T83" fmla="*/ 363 h 445"/>
                  <a:gd name="T84" fmla="*/ 157 w 398"/>
                  <a:gd name="T85" fmla="*/ 386 h 445"/>
                  <a:gd name="T86" fmla="*/ 135 w 398"/>
                  <a:gd name="T87" fmla="*/ 391 h 445"/>
                  <a:gd name="T88" fmla="*/ 132 w 398"/>
                  <a:gd name="T89" fmla="*/ 426 h 445"/>
                  <a:gd name="T90" fmla="*/ 188 w 398"/>
                  <a:gd name="T91" fmla="*/ 426 h 445"/>
                  <a:gd name="T92" fmla="*/ 225 w 398"/>
                  <a:gd name="T93" fmla="*/ 445 h 445"/>
                  <a:gd name="T94" fmla="*/ 259 w 398"/>
                  <a:gd name="T95" fmla="*/ 386 h 445"/>
                  <a:gd name="T96" fmla="*/ 233 w 398"/>
                  <a:gd name="T97" fmla="*/ 368 h 445"/>
                  <a:gd name="T98" fmla="*/ 240 w 398"/>
                  <a:gd name="T99" fmla="*/ 305 h 445"/>
                  <a:gd name="T100" fmla="*/ 295 w 398"/>
                  <a:gd name="T101" fmla="*/ 230 h 445"/>
                  <a:gd name="T102" fmla="*/ 299 w 398"/>
                  <a:gd name="T103" fmla="*/ 211 h 445"/>
                  <a:gd name="T104" fmla="*/ 346 w 398"/>
                  <a:gd name="T105" fmla="*/ 195 h 445"/>
                  <a:gd name="T106" fmla="*/ 373 w 398"/>
                  <a:gd name="T107" fmla="*/ 153 h 445"/>
                  <a:gd name="T108" fmla="*/ 398 w 398"/>
                  <a:gd name="T109" fmla="*/ 126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8" h="445">
                    <a:moveTo>
                      <a:pt x="398" y="126"/>
                    </a:moveTo>
                    <a:lnTo>
                      <a:pt x="387" y="114"/>
                    </a:lnTo>
                    <a:lnTo>
                      <a:pt x="364" y="114"/>
                    </a:lnTo>
                    <a:lnTo>
                      <a:pt x="336" y="108"/>
                    </a:lnTo>
                    <a:lnTo>
                      <a:pt x="288" y="93"/>
                    </a:lnTo>
                    <a:lnTo>
                      <a:pt x="267" y="70"/>
                    </a:lnTo>
                    <a:lnTo>
                      <a:pt x="259" y="65"/>
                    </a:lnTo>
                    <a:lnTo>
                      <a:pt x="252" y="76"/>
                    </a:lnTo>
                    <a:lnTo>
                      <a:pt x="246" y="97"/>
                    </a:lnTo>
                    <a:lnTo>
                      <a:pt x="228" y="79"/>
                    </a:lnTo>
                    <a:lnTo>
                      <a:pt x="225" y="67"/>
                    </a:lnTo>
                    <a:lnTo>
                      <a:pt x="240" y="55"/>
                    </a:lnTo>
                    <a:lnTo>
                      <a:pt x="243" y="52"/>
                    </a:lnTo>
                    <a:lnTo>
                      <a:pt x="225" y="13"/>
                    </a:lnTo>
                    <a:lnTo>
                      <a:pt x="204" y="20"/>
                    </a:lnTo>
                    <a:lnTo>
                      <a:pt x="180" y="20"/>
                    </a:lnTo>
                    <a:lnTo>
                      <a:pt x="148" y="0"/>
                    </a:lnTo>
                    <a:lnTo>
                      <a:pt x="143" y="20"/>
                    </a:lnTo>
                    <a:lnTo>
                      <a:pt x="138" y="36"/>
                    </a:lnTo>
                    <a:lnTo>
                      <a:pt x="122" y="42"/>
                    </a:lnTo>
                    <a:lnTo>
                      <a:pt x="110" y="52"/>
                    </a:lnTo>
                    <a:lnTo>
                      <a:pt x="104" y="73"/>
                    </a:lnTo>
                    <a:lnTo>
                      <a:pt x="100" y="87"/>
                    </a:lnTo>
                    <a:lnTo>
                      <a:pt x="73" y="105"/>
                    </a:lnTo>
                    <a:lnTo>
                      <a:pt x="67" y="126"/>
                    </a:lnTo>
                    <a:lnTo>
                      <a:pt x="55" y="135"/>
                    </a:lnTo>
                    <a:lnTo>
                      <a:pt x="41" y="142"/>
                    </a:lnTo>
                    <a:lnTo>
                      <a:pt x="39" y="166"/>
                    </a:lnTo>
                    <a:lnTo>
                      <a:pt x="28" y="181"/>
                    </a:lnTo>
                    <a:lnTo>
                      <a:pt x="15" y="205"/>
                    </a:lnTo>
                    <a:lnTo>
                      <a:pt x="18" y="221"/>
                    </a:lnTo>
                    <a:lnTo>
                      <a:pt x="0" y="232"/>
                    </a:lnTo>
                    <a:lnTo>
                      <a:pt x="6" y="251"/>
                    </a:lnTo>
                    <a:lnTo>
                      <a:pt x="3" y="274"/>
                    </a:lnTo>
                    <a:lnTo>
                      <a:pt x="28" y="294"/>
                    </a:lnTo>
                    <a:lnTo>
                      <a:pt x="45" y="306"/>
                    </a:lnTo>
                    <a:lnTo>
                      <a:pt x="67" y="295"/>
                    </a:lnTo>
                    <a:lnTo>
                      <a:pt x="94" y="309"/>
                    </a:lnTo>
                    <a:lnTo>
                      <a:pt x="107" y="327"/>
                    </a:lnTo>
                    <a:lnTo>
                      <a:pt x="112" y="347"/>
                    </a:lnTo>
                    <a:lnTo>
                      <a:pt x="148" y="354"/>
                    </a:lnTo>
                    <a:lnTo>
                      <a:pt x="162" y="363"/>
                    </a:lnTo>
                    <a:lnTo>
                      <a:pt x="157" y="386"/>
                    </a:lnTo>
                    <a:lnTo>
                      <a:pt x="135" y="391"/>
                    </a:lnTo>
                    <a:lnTo>
                      <a:pt x="132" y="426"/>
                    </a:lnTo>
                    <a:lnTo>
                      <a:pt x="188" y="426"/>
                    </a:lnTo>
                    <a:lnTo>
                      <a:pt x="225" y="445"/>
                    </a:lnTo>
                    <a:lnTo>
                      <a:pt x="259" y="386"/>
                    </a:lnTo>
                    <a:lnTo>
                      <a:pt x="233" y="368"/>
                    </a:lnTo>
                    <a:lnTo>
                      <a:pt x="240" y="305"/>
                    </a:lnTo>
                    <a:lnTo>
                      <a:pt x="295" y="230"/>
                    </a:lnTo>
                    <a:lnTo>
                      <a:pt x="299" y="211"/>
                    </a:lnTo>
                    <a:lnTo>
                      <a:pt x="346" y="195"/>
                    </a:lnTo>
                    <a:lnTo>
                      <a:pt x="373" y="153"/>
                    </a:lnTo>
                    <a:lnTo>
                      <a:pt x="398" y="12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Freeform 197">
                <a:extLst>
                  <a:ext uri="{FF2B5EF4-FFF2-40B4-BE49-F238E27FC236}">
                    <a16:creationId xmlns:a16="http://schemas.microsoft.com/office/drawing/2014/main" id="{E4CEFA77-CCF8-4755-53A8-2F26739CD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" y="894"/>
                <a:ext cx="166" cy="154"/>
              </a:xfrm>
              <a:custGeom>
                <a:avLst/>
                <a:gdLst>
                  <a:gd name="T0" fmla="*/ 332 w 332"/>
                  <a:gd name="T1" fmla="*/ 30 h 309"/>
                  <a:gd name="T2" fmla="*/ 322 w 332"/>
                  <a:gd name="T3" fmla="*/ 23 h 309"/>
                  <a:gd name="T4" fmla="*/ 295 w 332"/>
                  <a:gd name="T5" fmla="*/ 46 h 309"/>
                  <a:gd name="T6" fmla="*/ 267 w 332"/>
                  <a:gd name="T7" fmla="*/ 46 h 309"/>
                  <a:gd name="T8" fmla="*/ 254 w 332"/>
                  <a:gd name="T9" fmla="*/ 54 h 309"/>
                  <a:gd name="T10" fmla="*/ 233 w 332"/>
                  <a:gd name="T11" fmla="*/ 54 h 309"/>
                  <a:gd name="T12" fmla="*/ 201 w 332"/>
                  <a:gd name="T13" fmla="*/ 36 h 309"/>
                  <a:gd name="T14" fmla="*/ 178 w 332"/>
                  <a:gd name="T15" fmla="*/ 23 h 309"/>
                  <a:gd name="T16" fmla="*/ 157 w 332"/>
                  <a:gd name="T17" fmla="*/ 28 h 309"/>
                  <a:gd name="T18" fmla="*/ 97 w 332"/>
                  <a:gd name="T19" fmla="*/ 0 h 309"/>
                  <a:gd name="T20" fmla="*/ 78 w 332"/>
                  <a:gd name="T21" fmla="*/ 12 h 309"/>
                  <a:gd name="T22" fmla="*/ 64 w 332"/>
                  <a:gd name="T23" fmla="*/ 15 h 309"/>
                  <a:gd name="T24" fmla="*/ 59 w 332"/>
                  <a:gd name="T25" fmla="*/ 28 h 309"/>
                  <a:gd name="T26" fmla="*/ 64 w 332"/>
                  <a:gd name="T27" fmla="*/ 36 h 309"/>
                  <a:gd name="T28" fmla="*/ 62 w 332"/>
                  <a:gd name="T29" fmla="*/ 46 h 309"/>
                  <a:gd name="T30" fmla="*/ 24 w 332"/>
                  <a:gd name="T31" fmla="*/ 37 h 309"/>
                  <a:gd name="T32" fmla="*/ 7 w 332"/>
                  <a:gd name="T33" fmla="*/ 49 h 309"/>
                  <a:gd name="T34" fmla="*/ 0 w 332"/>
                  <a:gd name="T35" fmla="*/ 64 h 309"/>
                  <a:gd name="T36" fmla="*/ 3 w 332"/>
                  <a:gd name="T37" fmla="*/ 85 h 309"/>
                  <a:gd name="T38" fmla="*/ 28 w 332"/>
                  <a:gd name="T39" fmla="*/ 116 h 309"/>
                  <a:gd name="T40" fmla="*/ 21 w 332"/>
                  <a:gd name="T41" fmla="*/ 140 h 309"/>
                  <a:gd name="T42" fmla="*/ 46 w 332"/>
                  <a:gd name="T43" fmla="*/ 164 h 309"/>
                  <a:gd name="T44" fmla="*/ 45 w 332"/>
                  <a:gd name="T45" fmla="*/ 178 h 309"/>
                  <a:gd name="T46" fmla="*/ 15 w 332"/>
                  <a:gd name="T47" fmla="*/ 186 h 309"/>
                  <a:gd name="T48" fmla="*/ 21 w 332"/>
                  <a:gd name="T49" fmla="*/ 216 h 309"/>
                  <a:gd name="T50" fmla="*/ 43 w 332"/>
                  <a:gd name="T51" fmla="*/ 222 h 309"/>
                  <a:gd name="T52" fmla="*/ 53 w 332"/>
                  <a:gd name="T53" fmla="*/ 255 h 309"/>
                  <a:gd name="T54" fmla="*/ 100 w 332"/>
                  <a:gd name="T55" fmla="*/ 261 h 309"/>
                  <a:gd name="T56" fmla="*/ 118 w 332"/>
                  <a:gd name="T57" fmla="*/ 276 h 309"/>
                  <a:gd name="T58" fmla="*/ 140 w 332"/>
                  <a:gd name="T59" fmla="*/ 298 h 309"/>
                  <a:gd name="T60" fmla="*/ 153 w 332"/>
                  <a:gd name="T61" fmla="*/ 296 h 309"/>
                  <a:gd name="T62" fmla="*/ 190 w 332"/>
                  <a:gd name="T63" fmla="*/ 309 h 309"/>
                  <a:gd name="T64" fmla="*/ 191 w 332"/>
                  <a:gd name="T65" fmla="*/ 286 h 309"/>
                  <a:gd name="T66" fmla="*/ 187 w 332"/>
                  <a:gd name="T67" fmla="*/ 262 h 309"/>
                  <a:gd name="T68" fmla="*/ 205 w 332"/>
                  <a:gd name="T69" fmla="*/ 253 h 309"/>
                  <a:gd name="T70" fmla="*/ 201 w 332"/>
                  <a:gd name="T71" fmla="*/ 237 h 309"/>
                  <a:gd name="T72" fmla="*/ 216 w 332"/>
                  <a:gd name="T73" fmla="*/ 208 h 309"/>
                  <a:gd name="T74" fmla="*/ 222 w 332"/>
                  <a:gd name="T75" fmla="*/ 198 h 309"/>
                  <a:gd name="T76" fmla="*/ 225 w 332"/>
                  <a:gd name="T77" fmla="*/ 174 h 309"/>
                  <a:gd name="T78" fmla="*/ 254 w 332"/>
                  <a:gd name="T79" fmla="*/ 158 h 309"/>
                  <a:gd name="T80" fmla="*/ 257 w 332"/>
                  <a:gd name="T81" fmla="*/ 137 h 309"/>
                  <a:gd name="T82" fmla="*/ 280 w 332"/>
                  <a:gd name="T83" fmla="*/ 123 h 309"/>
                  <a:gd name="T84" fmla="*/ 288 w 332"/>
                  <a:gd name="T85" fmla="*/ 111 h 309"/>
                  <a:gd name="T86" fmla="*/ 292 w 332"/>
                  <a:gd name="T87" fmla="*/ 84 h 309"/>
                  <a:gd name="T88" fmla="*/ 309 w 332"/>
                  <a:gd name="T89" fmla="*/ 73 h 309"/>
                  <a:gd name="T90" fmla="*/ 323 w 332"/>
                  <a:gd name="T91" fmla="*/ 68 h 309"/>
                  <a:gd name="T92" fmla="*/ 332 w 332"/>
                  <a:gd name="T93" fmla="*/ 3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2" h="309">
                    <a:moveTo>
                      <a:pt x="332" y="30"/>
                    </a:moveTo>
                    <a:lnTo>
                      <a:pt x="322" y="23"/>
                    </a:lnTo>
                    <a:lnTo>
                      <a:pt x="295" y="46"/>
                    </a:lnTo>
                    <a:lnTo>
                      <a:pt x="267" y="46"/>
                    </a:lnTo>
                    <a:lnTo>
                      <a:pt x="254" y="54"/>
                    </a:lnTo>
                    <a:lnTo>
                      <a:pt x="233" y="54"/>
                    </a:lnTo>
                    <a:lnTo>
                      <a:pt x="201" y="36"/>
                    </a:lnTo>
                    <a:lnTo>
                      <a:pt x="178" y="23"/>
                    </a:lnTo>
                    <a:lnTo>
                      <a:pt x="157" y="28"/>
                    </a:lnTo>
                    <a:lnTo>
                      <a:pt x="97" y="0"/>
                    </a:lnTo>
                    <a:lnTo>
                      <a:pt x="78" y="12"/>
                    </a:lnTo>
                    <a:lnTo>
                      <a:pt x="64" y="15"/>
                    </a:lnTo>
                    <a:lnTo>
                      <a:pt x="59" y="28"/>
                    </a:lnTo>
                    <a:lnTo>
                      <a:pt x="64" y="36"/>
                    </a:lnTo>
                    <a:lnTo>
                      <a:pt x="62" y="46"/>
                    </a:lnTo>
                    <a:lnTo>
                      <a:pt x="24" y="37"/>
                    </a:lnTo>
                    <a:lnTo>
                      <a:pt x="7" y="49"/>
                    </a:lnTo>
                    <a:lnTo>
                      <a:pt x="0" y="64"/>
                    </a:lnTo>
                    <a:lnTo>
                      <a:pt x="3" y="85"/>
                    </a:lnTo>
                    <a:lnTo>
                      <a:pt x="28" y="116"/>
                    </a:lnTo>
                    <a:lnTo>
                      <a:pt x="21" y="140"/>
                    </a:lnTo>
                    <a:lnTo>
                      <a:pt x="46" y="164"/>
                    </a:lnTo>
                    <a:lnTo>
                      <a:pt x="45" y="178"/>
                    </a:lnTo>
                    <a:lnTo>
                      <a:pt x="15" y="186"/>
                    </a:lnTo>
                    <a:lnTo>
                      <a:pt x="21" y="216"/>
                    </a:lnTo>
                    <a:lnTo>
                      <a:pt x="43" y="222"/>
                    </a:lnTo>
                    <a:lnTo>
                      <a:pt x="53" y="255"/>
                    </a:lnTo>
                    <a:lnTo>
                      <a:pt x="100" y="261"/>
                    </a:lnTo>
                    <a:lnTo>
                      <a:pt x="118" y="276"/>
                    </a:lnTo>
                    <a:lnTo>
                      <a:pt x="140" y="298"/>
                    </a:lnTo>
                    <a:lnTo>
                      <a:pt x="153" y="296"/>
                    </a:lnTo>
                    <a:lnTo>
                      <a:pt x="190" y="309"/>
                    </a:lnTo>
                    <a:lnTo>
                      <a:pt x="191" y="286"/>
                    </a:lnTo>
                    <a:lnTo>
                      <a:pt x="187" y="262"/>
                    </a:lnTo>
                    <a:lnTo>
                      <a:pt x="205" y="253"/>
                    </a:lnTo>
                    <a:lnTo>
                      <a:pt x="201" y="237"/>
                    </a:lnTo>
                    <a:lnTo>
                      <a:pt x="216" y="208"/>
                    </a:lnTo>
                    <a:lnTo>
                      <a:pt x="222" y="198"/>
                    </a:lnTo>
                    <a:lnTo>
                      <a:pt x="225" y="174"/>
                    </a:lnTo>
                    <a:lnTo>
                      <a:pt x="254" y="158"/>
                    </a:lnTo>
                    <a:lnTo>
                      <a:pt x="257" y="137"/>
                    </a:lnTo>
                    <a:lnTo>
                      <a:pt x="280" y="123"/>
                    </a:lnTo>
                    <a:lnTo>
                      <a:pt x="288" y="111"/>
                    </a:lnTo>
                    <a:lnTo>
                      <a:pt x="292" y="84"/>
                    </a:lnTo>
                    <a:lnTo>
                      <a:pt x="309" y="73"/>
                    </a:lnTo>
                    <a:lnTo>
                      <a:pt x="323" y="68"/>
                    </a:lnTo>
                    <a:lnTo>
                      <a:pt x="332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Freeform 198">
                <a:extLst>
                  <a:ext uri="{FF2B5EF4-FFF2-40B4-BE49-F238E27FC236}">
                    <a16:creationId xmlns:a16="http://schemas.microsoft.com/office/drawing/2014/main" id="{C78E68CD-991D-7862-C32A-430256940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1022"/>
                <a:ext cx="160" cy="107"/>
              </a:xfrm>
              <a:custGeom>
                <a:avLst/>
                <a:gdLst>
                  <a:gd name="T0" fmla="*/ 27 w 320"/>
                  <a:gd name="T1" fmla="*/ 0 h 213"/>
                  <a:gd name="T2" fmla="*/ 71 w 320"/>
                  <a:gd name="T3" fmla="*/ 4 h 213"/>
                  <a:gd name="T4" fmla="*/ 92 w 320"/>
                  <a:gd name="T5" fmla="*/ 19 h 213"/>
                  <a:gd name="T6" fmla="*/ 112 w 320"/>
                  <a:gd name="T7" fmla="*/ 41 h 213"/>
                  <a:gd name="T8" fmla="*/ 128 w 320"/>
                  <a:gd name="T9" fmla="*/ 41 h 213"/>
                  <a:gd name="T10" fmla="*/ 166 w 320"/>
                  <a:gd name="T11" fmla="*/ 52 h 213"/>
                  <a:gd name="T12" fmla="*/ 203 w 320"/>
                  <a:gd name="T13" fmla="*/ 81 h 213"/>
                  <a:gd name="T14" fmla="*/ 225 w 320"/>
                  <a:gd name="T15" fmla="*/ 69 h 213"/>
                  <a:gd name="T16" fmla="*/ 256 w 320"/>
                  <a:gd name="T17" fmla="*/ 84 h 213"/>
                  <a:gd name="T18" fmla="*/ 265 w 320"/>
                  <a:gd name="T19" fmla="*/ 102 h 213"/>
                  <a:gd name="T20" fmla="*/ 272 w 320"/>
                  <a:gd name="T21" fmla="*/ 122 h 213"/>
                  <a:gd name="T22" fmla="*/ 307 w 320"/>
                  <a:gd name="T23" fmla="*/ 128 h 213"/>
                  <a:gd name="T24" fmla="*/ 320 w 320"/>
                  <a:gd name="T25" fmla="*/ 138 h 213"/>
                  <a:gd name="T26" fmla="*/ 314 w 320"/>
                  <a:gd name="T27" fmla="*/ 163 h 213"/>
                  <a:gd name="T28" fmla="*/ 293 w 320"/>
                  <a:gd name="T29" fmla="*/ 167 h 213"/>
                  <a:gd name="T30" fmla="*/ 290 w 320"/>
                  <a:gd name="T31" fmla="*/ 195 h 213"/>
                  <a:gd name="T32" fmla="*/ 275 w 320"/>
                  <a:gd name="T33" fmla="*/ 213 h 213"/>
                  <a:gd name="T34" fmla="*/ 256 w 320"/>
                  <a:gd name="T35" fmla="*/ 213 h 213"/>
                  <a:gd name="T36" fmla="*/ 234 w 320"/>
                  <a:gd name="T37" fmla="*/ 204 h 213"/>
                  <a:gd name="T38" fmla="*/ 231 w 320"/>
                  <a:gd name="T39" fmla="*/ 171 h 213"/>
                  <a:gd name="T40" fmla="*/ 228 w 320"/>
                  <a:gd name="T41" fmla="*/ 159 h 213"/>
                  <a:gd name="T42" fmla="*/ 141 w 320"/>
                  <a:gd name="T43" fmla="*/ 159 h 213"/>
                  <a:gd name="T44" fmla="*/ 131 w 320"/>
                  <a:gd name="T45" fmla="*/ 181 h 213"/>
                  <a:gd name="T46" fmla="*/ 120 w 320"/>
                  <a:gd name="T47" fmla="*/ 198 h 213"/>
                  <a:gd name="T48" fmla="*/ 97 w 320"/>
                  <a:gd name="T49" fmla="*/ 204 h 213"/>
                  <a:gd name="T50" fmla="*/ 86 w 320"/>
                  <a:gd name="T51" fmla="*/ 198 h 213"/>
                  <a:gd name="T52" fmla="*/ 86 w 320"/>
                  <a:gd name="T53" fmla="*/ 171 h 213"/>
                  <a:gd name="T54" fmla="*/ 82 w 320"/>
                  <a:gd name="T55" fmla="*/ 159 h 213"/>
                  <a:gd name="T56" fmla="*/ 71 w 320"/>
                  <a:gd name="T57" fmla="*/ 156 h 213"/>
                  <a:gd name="T58" fmla="*/ 55 w 320"/>
                  <a:gd name="T59" fmla="*/ 170 h 213"/>
                  <a:gd name="T60" fmla="*/ 55 w 320"/>
                  <a:gd name="T61" fmla="*/ 195 h 213"/>
                  <a:gd name="T62" fmla="*/ 38 w 320"/>
                  <a:gd name="T63" fmla="*/ 204 h 213"/>
                  <a:gd name="T64" fmla="*/ 24 w 320"/>
                  <a:gd name="T65" fmla="*/ 204 h 213"/>
                  <a:gd name="T66" fmla="*/ 26 w 320"/>
                  <a:gd name="T67" fmla="*/ 163 h 213"/>
                  <a:gd name="T68" fmla="*/ 13 w 320"/>
                  <a:gd name="T69" fmla="*/ 132 h 213"/>
                  <a:gd name="T70" fmla="*/ 0 w 320"/>
                  <a:gd name="T71" fmla="*/ 114 h 213"/>
                  <a:gd name="T72" fmla="*/ 6 w 320"/>
                  <a:gd name="T73" fmla="*/ 95 h 213"/>
                  <a:gd name="T74" fmla="*/ 26 w 320"/>
                  <a:gd name="T75" fmla="*/ 80 h 213"/>
                  <a:gd name="T76" fmla="*/ 22 w 320"/>
                  <a:gd name="T77" fmla="*/ 53 h 213"/>
                  <a:gd name="T78" fmla="*/ 9 w 320"/>
                  <a:gd name="T79" fmla="*/ 29 h 213"/>
                  <a:gd name="T80" fmla="*/ 10 w 320"/>
                  <a:gd name="T81" fmla="*/ 18 h 213"/>
                  <a:gd name="T82" fmla="*/ 27 w 320"/>
                  <a:gd name="T8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0" h="213">
                    <a:moveTo>
                      <a:pt x="27" y="0"/>
                    </a:moveTo>
                    <a:lnTo>
                      <a:pt x="71" y="4"/>
                    </a:lnTo>
                    <a:lnTo>
                      <a:pt x="92" y="19"/>
                    </a:lnTo>
                    <a:lnTo>
                      <a:pt x="112" y="41"/>
                    </a:lnTo>
                    <a:lnTo>
                      <a:pt x="128" y="41"/>
                    </a:lnTo>
                    <a:lnTo>
                      <a:pt x="166" y="52"/>
                    </a:lnTo>
                    <a:lnTo>
                      <a:pt x="203" y="81"/>
                    </a:lnTo>
                    <a:lnTo>
                      <a:pt x="225" y="69"/>
                    </a:lnTo>
                    <a:lnTo>
                      <a:pt x="256" y="84"/>
                    </a:lnTo>
                    <a:lnTo>
                      <a:pt x="265" y="102"/>
                    </a:lnTo>
                    <a:lnTo>
                      <a:pt x="272" y="122"/>
                    </a:lnTo>
                    <a:lnTo>
                      <a:pt x="307" y="128"/>
                    </a:lnTo>
                    <a:lnTo>
                      <a:pt x="320" y="138"/>
                    </a:lnTo>
                    <a:lnTo>
                      <a:pt x="314" y="163"/>
                    </a:lnTo>
                    <a:lnTo>
                      <a:pt x="293" y="167"/>
                    </a:lnTo>
                    <a:lnTo>
                      <a:pt x="290" y="195"/>
                    </a:lnTo>
                    <a:lnTo>
                      <a:pt x="275" y="213"/>
                    </a:lnTo>
                    <a:lnTo>
                      <a:pt x="256" y="213"/>
                    </a:lnTo>
                    <a:lnTo>
                      <a:pt x="234" y="204"/>
                    </a:lnTo>
                    <a:lnTo>
                      <a:pt x="231" y="171"/>
                    </a:lnTo>
                    <a:lnTo>
                      <a:pt x="228" y="159"/>
                    </a:lnTo>
                    <a:lnTo>
                      <a:pt x="141" y="159"/>
                    </a:lnTo>
                    <a:lnTo>
                      <a:pt x="131" y="181"/>
                    </a:lnTo>
                    <a:lnTo>
                      <a:pt x="120" y="198"/>
                    </a:lnTo>
                    <a:lnTo>
                      <a:pt x="97" y="204"/>
                    </a:lnTo>
                    <a:lnTo>
                      <a:pt x="86" y="198"/>
                    </a:lnTo>
                    <a:lnTo>
                      <a:pt x="86" y="171"/>
                    </a:lnTo>
                    <a:lnTo>
                      <a:pt x="82" y="159"/>
                    </a:lnTo>
                    <a:lnTo>
                      <a:pt x="71" y="156"/>
                    </a:lnTo>
                    <a:lnTo>
                      <a:pt x="55" y="170"/>
                    </a:lnTo>
                    <a:lnTo>
                      <a:pt x="55" y="195"/>
                    </a:lnTo>
                    <a:lnTo>
                      <a:pt x="38" y="204"/>
                    </a:lnTo>
                    <a:lnTo>
                      <a:pt x="24" y="204"/>
                    </a:lnTo>
                    <a:lnTo>
                      <a:pt x="26" y="163"/>
                    </a:lnTo>
                    <a:lnTo>
                      <a:pt x="13" y="132"/>
                    </a:lnTo>
                    <a:lnTo>
                      <a:pt x="0" y="114"/>
                    </a:lnTo>
                    <a:lnTo>
                      <a:pt x="6" y="95"/>
                    </a:lnTo>
                    <a:lnTo>
                      <a:pt x="26" y="80"/>
                    </a:lnTo>
                    <a:lnTo>
                      <a:pt x="22" y="53"/>
                    </a:lnTo>
                    <a:lnTo>
                      <a:pt x="9" y="29"/>
                    </a:lnTo>
                    <a:lnTo>
                      <a:pt x="10" y="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3005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" name="Freeform 199">
                <a:extLst>
                  <a:ext uri="{FF2B5EF4-FFF2-40B4-BE49-F238E27FC236}">
                    <a16:creationId xmlns:a16="http://schemas.microsoft.com/office/drawing/2014/main" id="{ADBF2509-DD31-2975-D3C3-C756FABF7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4" y="857"/>
                <a:ext cx="293" cy="113"/>
              </a:xfrm>
              <a:custGeom>
                <a:avLst/>
                <a:gdLst>
                  <a:gd name="T0" fmla="*/ 41 w 587"/>
                  <a:gd name="T1" fmla="*/ 13 h 227"/>
                  <a:gd name="T2" fmla="*/ 44 w 587"/>
                  <a:gd name="T3" fmla="*/ 27 h 227"/>
                  <a:gd name="T4" fmla="*/ 27 w 587"/>
                  <a:gd name="T5" fmla="*/ 41 h 227"/>
                  <a:gd name="T6" fmla="*/ 12 w 587"/>
                  <a:gd name="T7" fmla="*/ 64 h 227"/>
                  <a:gd name="T8" fmla="*/ 0 w 587"/>
                  <a:gd name="T9" fmla="*/ 102 h 227"/>
                  <a:gd name="T10" fmla="*/ 21 w 587"/>
                  <a:gd name="T11" fmla="*/ 131 h 227"/>
                  <a:gd name="T12" fmla="*/ 26 w 587"/>
                  <a:gd name="T13" fmla="*/ 154 h 227"/>
                  <a:gd name="T14" fmla="*/ 21 w 587"/>
                  <a:gd name="T15" fmla="*/ 176 h 227"/>
                  <a:gd name="T16" fmla="*/ 16 w 587"/>
                  <a:gd name="T17" fmla="*/ 190 h 227"/>
                  <a:gd name="T18" fmla="*/ 20 w 587"/>
                  <a:gd name="T19" fmla="*/ 208 h 227"/>
                  <a:gd name="T20" fmla="*/ 31 w 587"/>
                  <a:gd name="T21" fmla="*/ 225 h 227"/>
                  <a:gd name="T22" fmla="*/ 71 w 587"/>
                  <a:gd name="T23" fmla="*/ 225 h 227"/>
                  <a:gd name="T24" fmla="*/ 114 w 587"/>
                  <a:gd name="T25" fmla="*/ 227 h 227"/>
                  <a:gd name="T26" fmla="*/ 137 w 587"/>
                  <a:gd name="T27" fmla="*/ 217 h 227"/>
                  <a:gd name="T28" fmla="*/ 152 w 587"/>
                  <a:gd name="T29" fmla="*/ 189 h 227"/>
                  <a:gd name="T30" fmla="*/ 166 w 587"/>
                  <a:gd name="T31" fmla="*/ 194 h 227"/>
                  <a:gd name="T32" fmla="*/ 182 w 587"/>
                  <a:gd name="T33" fmla="*/ 206 h 227"/>
                  <a:gd name="T34" fmla="*/ 215 w 587"/>
                  <a:gd name="T35" fmla="*/ 185 h 227"/>
                  <a:gd name="T36" fmla="*/ 234 w 587"/>
                  <a:gd name="T37" fmla="*/ 193 h 227"/>
                  <a:gd name="T38" fmla="*/ 259 w 587"/>
                  <a:gd name="T39" fmla="*/ 211 h 227"/>
                  <a:gd name="T40" fmla="*/ 279 w 587"/>
                  <a:gd name="T41" fmla="*/ 217 h 227"/>
                  <a:gd name="T42" fmla="*/ 324 w 587"/>
                  <a:gd name="T43" fmla="*/ 187 h 227"/>
                  <a:gd name="T44" fmla="*/ 341 w 587"/>
                  <a:gd name="T45" fmla="*/ 192 h 227"/>
                  <a:gd name="T46" fmla="*/ 372 w 587"/>
                  <a:gd name="T47" fmla="*/ 203 h 227"/>
                  <a:gd name="T48" fmla="*/ 388 w 587"/>
                  <a:gd name="T49" fmla="*/ 196 h 227"/>
                  <a:gd name="T50" fmla="*/ 408 w 587"/>
                  <a:gd name="T51" fmla="*/ 187 h 227"/>
                  <a:gd name="T52" fmla="*/ 431 w 587"/>
                  <a:gd name="T53" fmla="*/ 194 h 227"/>
                  <a:gd name="T54" fmla="*/ 453 w 587"/>
                  <a:gd name="T55" fmla="*/ 185 h 227"/>
                  <a:gd name="T56" fmla="*/ 473 w 587"/>
                  <a:gd name="T57" fmla="*/ 172 h 227"/>
                  <a:gd name="T58" fmla="*/ 490 w 587"/>
                  <a:gd name="T59" fmla="*/ 158 h 227"/>
                  <a:gd name="T60" fmla="*/ 518 w 587"/>
                  <a:gd name="T61" fmla="*/ 173 h 227"/>
                  <a:gd name="T62" fmla="*/ 523 w 587"/>
                  <a:gd name="T63" fmla="*/ 152 h 227"/>
                  <a:gd name="T64" fmla="*/ 528 w 587"/>
                  <a:gd name="T65" fmla="*/ 134 h 227"/>
                  <a:gd name="T66" fmla="*/ 552 w 587"/>
                  <a:gd name="T67" fmla="*/ 128 h 227"/>
                  <a:gd name="T68" fmla="*/ 587 w 587"/>
                  <a:gd name="T69" fmla="*/ 119 h 227"/>
                  <a:gd name="T70" fmla="*/ 587 w 587"/>
                  <a:gd name="T71" fmla="*/ 104 h 227"/>
                  <a:gd name="T72" fmla="*/ 587 w 587"/>
                  <a:gd name="T73" fmla="*/ 82 h 227"/>
                  <a:gd name="T74" fmla="*/ 498 w 587"/>
                  <a:gd name="T75" fmla="*/ 61 h 227"/>
                  <a:gd name="T76" fmla="*/ 414 w 587"/>
                  <a:gd name="T77" fmla="*/ 37 h 227"/>
                  <a:gd name="T78" fmla="*/ 397 w 587"/>
                  <a:gd name="T79" fmla="*/ 41 h 227"/>
                  <a:gd name="T80" fmla="*/ 303 w 587"/>
                  <a:gd name="T81" fmla="*/ 0 h 227"/>
                  <a:gd name="T82" fmla="*/ 269 w 587"/>
                  <a:gd name="T83" fmla="*/ 13 h 227"/>
                  <a:gd name="T84" fmla="*/ 228 w 587"/>
                  <a:gd name="T85" fmla="*/ 26 h 227"/>
                  <a:gd name="T86" fmla="*/ 176 w 587"/>
                  <a:gd name="T87" fmla="*/ 26 h 227"/>
                  <a:gd name="T88" fmla="*/ 161 w 587"/>
                  <a:gd name="T89" fmla="*/ 29 h 227"/>
                  <a:gd name="T90" fmla="*/ 155 w 587"/>
                  <a:gd name="T91" fmla="*/ 16 h 227"/>
                  <a:gd name="T92" fmla="*/ 141 w 587"/>
                  <a:gd name="T93" fmla="*/ 29 h 227"/>
                  <a:gd name="T94" fmla="*/ 113 w 587"/>
                  <a:gd name="T95" fmla="*/ 26 h 227"/>
                  <a:gd name="T96" fmla="*/ 82 w 587"/>
                  <a:gd name="T97" fmla="*/ 13 h 227"/>
                  <a:gd name="T98" fmla="*/ 68 w 587"/>
                  <a:gd name="T99" fmla="*/ 10 h 227"/>
                  <a:gd name="T100" fmla="*/ 41 w 587"/>
                  <a:gd name="T101" fmla="*/ 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7" h="227">
                    <a:moveTo>
                      <a:pt x="41" y="13"/>
                    </a:moveTo>
                    <a:lnTo>
                      <a:pt x="44" y="27"/>
                    </a:lnTo>
                    <a:lnTo>
                      <a:pt x="27" y="41"/>
                    </a:lnTo>
                    <a:lnTo>
                      <a:pt x="12" y="64"/>
                    </a:lnTo>
                    <a:lnTo>
                      <a:pt x="0" y="102"/>
                    </a:lnTo>
                    <a:lnTo>
                      <a:pt x="21" y="131"/>
                    </a:lnTo>
                    <a:lnTo>
                      <a:pt x="26" y="154"/>
                    </a:lnTo>
                    <a:lnTo>
                      <a:pt x="21" y="176"/>
                    </a:lnTo>
                    <a:lnTo>
                      <a:pt x="16" y="190"/>
                    </a:lnTo>
                    <a:lnTo>
                      <a:pt x="20" y="208"/>
                    </a:lnTo>
                    <a:lnTo>
                      <a:pt x="31" y="225"/>
                    </a:lnTo>
                    <a:lnTo>
                      <a:pt x="71" y="225"/>
                    </a:lnTo>
                    <a:lnTo>
                      <a:pt x="114" y="227"/>
                    </a:lnTo>
                    <a:lnTo>
                      <a:pt x="137" y="217"/>
                    </a:lnTo>
                    <a:lnTo>
                      <a:pt x="152" y="189"/>
                    </a:lnTo>
                    <a:lnTo>
                      <a:pt x="166" y="194"/>
                    </a:lnTo>
                    <a:lnTo>
                      <a:pt x="182" y="206"/>
                    </a:lnTo>
                    <a:lnTo>
                      <a:pt x="215" y="185"/>
                    </a:lnTo>
                    <a:lnTo>
                      <a:pt x="234" y="193"/>
                    </a:lnTo>
                    <a:lnTo>
                      <a:pt x="259" y="211"/>
                    </a:lnTo>
                    <a:lnTo>
                      <a:pt x="279" y="217"/>
                    </a:lnTo>
                    <a:lnTo>
                      <a:pt x="324" y="187"/>
                    </a:lnTo>
                    <a:lnTo>
                      <a:pt x="341" y="192"/>
                    </a:lnTo>
                    <a:lnTo>
                      <a:pt x="372" y="203"/>
                    </a:lnTo>
                    <a:lnTo>
                      <a:pt x="388" y="196"/>
                    </a:lnTo>
                    <a:lnTo>
                      <a:pt x="408" y="187"/>
                    </a:lnTo>
                    <a:lnTo>
                      <a:pt x="431" y="194"/>
                    </a:lnTo>
                    <a:lnTo>
                      <a:pt x="453" y="185"/>
                    </a:lnTo>
                    <a:lnTo>
                      <a:pt x="473" y="172"/>
                    </a:lnTo>
                    <a:lnTo>
                      <a:pt x="490" y="158"/>
                    </a:lnTo>
                    <a:lnTo>
                      <a:pt x="518" y="173"/>
                    </a:lnTo>
                    <a:lnTo>
                      <a:pt x="523" y="152"/>
                    </a:lnTo>
                    <a:lnTo>
                      <a:pt x="528" y="134"/>
                    </a:lnTo>
                    <a:lnTo>
                      <a:pt x="552" y="128"/>
                    </a:lnTo>
                    <a:lnTo>
                      <a:pt x="587" y="119"/>
                    </a:lnTo>
                    <a:lnTo>
                      <a:pt x="587" y="104"/>
                    </a:lnTo>
                    <a:lnTo>
                      <a:pt x="587" y="82"/>
                    </a:lnTo>
                    <a:lnTo>
                      <a:pt x="498" y="61"/>
                    </a:lnTo>
                    <a:lnTo>
                      <a:pt x="414" y="37"/>
                    </a:lnTo>
                    <a:lnTo>
                      <a:pt x="397" y="41"/>
                    </a:lnTo>
                    <a:lnTo>
                      <a:pt x="303" y="0"/>
                    </a:lnTo>
                    <a:lnTo>
                      <a:pt x="269" y="13"/>
                    </a:lnTo>
                    <a:lnTo>
                      <a:pt x="228" y="26"/>
                    </a:lnTo>
                    <a:lnTo>
                      <a:pt x="176" y="26"/>
                    </a:lnTo>
                    <a:lnTo>
                      <a:pt x="161" y="29"/>
                    </a:lnTo>
                    <a:lnTo>
                      <a:pt x="155" y="16"/>
                    </a:lnTo>
                    <a:lnTo>
                      <a:pt x="141" y="29"/>
                    </a:lnTo>
                    <a:lnTo>
                      <a:pt x="113" y="26"/>
                    </a:lnTo>
                    <a:lnTo>
                      <a:pt x="82" y="13"/>
                    </a:lnTo>
                    <a:lnTo>
                      <a:pt x="68" y="10"/>
                    </a:lnTo>
                    <a:lnTo>
                      <a:pt x="41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" name="Freeform 200">
                <a:extLst>
                  <a:ext uri="{FF2B5EF4-FFF2-40B4-BE49-F238E27FC236}">
                    <a16:creationId xmlns:a16="http://schemas.microsoft.com/office/drawing/2014/main" id="{F1680FB0-3CCF-F656-6005-211684593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885"/>
                <a:ext cx="190" cy="114"/>
              </a:xfrm>
              <a:custGeom>
                <a:avLst/>
                <a:gdLst>
                  <a:gd name="T0" fmla="*/ 69 w 379"/>
                  <a:gd name="T1" fmla="*/ 24 h 229"/>
                  <a:gd name="T2" fmla="*/ 69 w 379"/>
                  <a:gd name="T3" fmla="*/ 64 h 229"/>
                  <a:gd name="T4" fmla="*/ 10 w 379"/>
                  <a:gd name="T5" fmla="*/ 82 h 229"/>
                  <a:gd name="T6" fmla="*/ 0 w 379"/>
                  <a:gd name="T7" fmla="*/ 118 h 229"/>
                  <a:gd name="T8" fmla="*/ 10 w 379"/>
                  <a:gd name="T9" fmla="*/ 153 h 229"/>
                  <a:gd name="T10" fmla="*/ 24 w 379"/>
                  <a:gd name="T11" fmla="*/ 165 h 229"/>
                  <a:gd name="T12" fmla="*/ 45 w 379"/>
                  <a:gd name="T13" fmla="*/ 159 h 229"/>
                  <a:gd name="T14" fmla="*/ 76 w 379"/>
                  <a:gd name="T15" fmla="*/ 153 h 229"/>
                  <a:gd name="T16" fmla="*/ 97 w 379"/>
                  <a:gd name="T17" fmla="*/ 194 h 229"/>
                  <a:gd name="T18" fmla="*/ 112 w 379"/>
                  <a:gd name="T19" fmla="*/ 189 h 229"/>
                  <a:gd name="T20" fmla="*/ 150 w 379"/>
                  <a:gd name="T21" fmla="*/ 218 h 229"/>
                  <a:gd name="T22" fmla="*/ 164 w 379"/>
                  <a:gd name="T23" fmla="*/ 229 h 229"/>
                  <a:gd name="T24" fmla="*/ 183 w 379"/>
                  <a:gd name="T25" fmla="*/ 224 h 229"/>
                  <a:gd name="T26" fmla="*/ 199 w 379"/>
                  <a:gd name="T27" fmla="*/ 218 h 229"/>
                  <a:gd name="T28" fmla="*/ 214 w 379"/>
                  <a:gd name="T29" fmla="*/ 217 h 229"/>
                  <a:gd name="T30" fmla="*/ 221 w 379"/>
                  <a:gd name="T31" fmla="*/ 211 h 229"/>
                  <a:gd name="T32" fmla="*/ 223 w 379"/>
                  <a:gd name="T33" fmla="*/ 180 h 229"/>
                  <a:gd name="T34" fmla="*/ 215 w 379"/>
                  <a:gd name="T35" fmla="*/ 165 h 229"/>
                  <a:gd name="T36" fmla="*/ 215 w 379"/>
                  <a:gd name="T37" fmla="*/ 153 h 229"/>
                  <a:gd name="T38" fmla="*/ 226 w 379"/>
                  <a:gd name="T39" fmla="*/ 144 h 229"/>
                  <a:gd name="T40" fmla="*/ 249 w 379"/>
                  <a:gd name="T41" fmla="*/ 132 h 229"/>
                  <a:gd name="T42" fmla="*/ 264 w 379"/>
                  <a:gd name="T43" fmla="*/ 130 h 229"/>
                  <a:gd name="T44" fmla="*/ 277 w 379"/>
                  <a:gd name="T45" fmla="*/ 142 h 229"/>
                  <a:gd name="T46" fmla="*/ 292 w 379"/>
                  <a:gd name="T47" fmla="*/ 130 h 229"/>
                  <a:gd name="T48" fmla="*/ 306 w 379"/>
                  <a:gd name="T49" fmla="*/ 118 h 229"/>
                  <a:gd name="T50" fmla="*/ 332 w 379"/>
                  <a:gd name="T51" fmla="*/ 111 h 229"/>
                  <a:gd name="T52" fmla="*/ 346 w 379"/>
                  <a:gd name="T53" fmla="*/ 107 h 229"/>
                  <a:gd name="T54" fmla="*/ 358 w 379"/>
                  <a:gd name="T55" fmla="*/ 108 h 229"/>
                  <a:gd name="T56" fmla="*/ 353 w 379"/>
                  <a:gd name="T57" fmla="*/ 106 h 229"/>
                  <a:gd name="T58" fmla="*/ 353 w 379"/>
                  <a:gd name="T59" fmla="*/ 85 h 229"/>
                  <a:gd name="T60" fmla="*/ 361 w 379"/>
                  <a:gd name="T61" fmla="*/ 71 h 229"/>
                  <a:gd name="T62" fmla="*/ 374 w 379"/>
                  <a:gd name="T63" fmla="*/ 61 h 229"/>
                  <a:gd name="T64" fmla="*/ 379 w 379"/>
                  <a:gd name="T65" fmla="*/ 58 h 229"/>
                  <a:gd name="T66" fmla="*/ 377 w 379"/>
                  <a:gd name="T67" fmla="*/ 48 h 229"/>
                  <a:gd name="T68" fmla="*/ 365 w 379"/>
                  <a:gd name="T69" fmla="*/ 42 h 229"/>
                  <a:gd name="T70" fmla="*/ 350 w 379"/>
                  <a:gd name="T71" fmla="*/ 35 h 229"/>
                  <a:gd name="T72" fmla="*/ 334 w 379"/>
                  <a:gd name="T73" fmla="*/ 33 h 229"/>
                  <a:gd name="T74" fmla="*/ 316 w 379"/>
                  <a:gd name="T75" fmla="*/ 33 h 229"/>
                  <a:gd name="T76" fmla="*/ 306 w 379"/>
                  <a:gd name="T77" fmla="*/ 33 h 229"/>
                  <a:gd name="T78" fmla="*/ 304 w 379"/>
                  <a:gd name="T79" fmla="*/ 27 h 229"/>
                  <a:gd name="T80" fmla="*/ 304 w 379"/>
                  <a:gd name="T81" fmla="*/ 19 h 229"/>
                  <a:gd name="T82" fmla="*/ 313 w 379"/>
                  <a:gd name="T83" fmla="*/ 14 h 229"/>
                  <a:gd name="T84" fmla="*/ 322 w 379"/>
                  <a:gd name="T85" fmla="*/ 14 h 229"/>
                  <a:gd name="T86" fmla="*/ 322 w 379"/>
                  <a:gd name="T87" fmla="*/ 6 h 229"/>
                  <a:gd name="T88" fmla="*/ 311 w 379"/>
                  <a:gd name="T89" fmla="*/ 0 h 229"/>
                  <a:gd name="T90" fmla="*/ 285 w 379"/>
                  <a:gd name="T91" fmla="*/ 3 h 229"/>
                  <a:gd name="T92" fmla="*/ 260 w 379"/>
                  <a:gd name="T93" fmla="*/ 9 h 229"/>
                  <a:gd name="T94" fmla="*/ 244 w 379"/>
                  <a:gd name="T95" fmla="*/ 9 h 229"/>
                  <a:gd name="T96" fmla="*/ 223 w 379"/>
                  <a:gd name="T97" fmla="*/ 9 h 229"/>
                  <a:gd name="T98" fmla="*/ 215 w 379"/>
                  <a:gd name="T99" fmla="*/ 3 h 229"/>
                  <a:gd name="T100" fmla="*/ 205 w 379"/>
                  <a:gd name="T101" fmla="*/ 6 h 229"/>
                  <a:gd name="T102" fmla="*/ 194 w 379"/>
                  <a:gd name="T103" fmla="*/ 14 h 229"/>
                  <a:gd name="T104" fmla="*/ 178 w 379"/>
                  <a:gd name="T105" fmla="*/ 19 h 229"/>
                  <a:gd name="T106" fmla="*/ 157 w 379"/>
                  <a:gd name="T107" fmla="*/ 14 h 229"/>
                  <a:gd name="T108" fmla="*/ 147 w 379"/>
                  <a:gd name="T109" fmla="*/ 21 h 229"/>
                  <a:gd name="T110" fmla="*/ 132 w 379"/>
                  <a:gd name="T111" fmla="*/ 33 h 229"/>
                  <a:gd name="T112" fmla="*/ 126 w 379"/>
                  <a:gd name="T113" fmla="*/ 33 h 229"/>
                  <a:gd name="T114" fmla="*/ 107 w 379"/>
                  <a:gd name="T115" fmla="*/ 27 h 229"/>
                  <a:gd name="T116" fmla="*/ 88 w 379"/>
                  <a:gd name="T117" fmla="*/ 27 h 229"/>
                  <a:gd name="T118" fmla="*/ 69 w 379"/>
                  <a:gd name="T119" fmla="*/ 2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9" h="229">
                    <a:moveTo>
                      <a:pt x="69" y="24"/>
                    </a:moveTo>
                    <a:lnTo>
                      <a:pt x="69" y="64"/>
                    </a:lnTo>
                    <a:lnTo>
                      <a:pt x="10" y="82"/>
                    </a:lnTo>
                    <a:lnTo>
                      <a:pt x="0" y="118"/>
                    </a:lnTo>
                    <a:lnTo>
                      <a:pt x="10" y="153"/>
                    </a:lnTo>
                    <a:lnTo>
                      <a:pt x="24" y="165"/>
                    </a:lnTo>
                    <a:lnTo>
                      <a:pt x="45" y="159"/>
                    </a:lnTo>
                    <a:lnTo>
                      <a:pt x="76" y="153"/>
                    </a:lnTo>
                    <a:lnTo>
                      <a:pt x="97" y="194"/>
                    </a:lnTo>
                    <a:lnTo>
                      <a:pt x="112" y="189"/>
                    </a:lnTo>
                    <a:lnTo>
                      <a:pt x="150" y="218"/>
                    </a:lnTo>
                    <a:lnTo>
                      <a:pt x="164" y="229"/>
                    </a:lnTo>
                    <a:lnTo>
                      <a:pt x="183" y="224"/>
                    </a:lnTo>
                    <a:lnTo>
                      <a:pt x="199" y="218"/>
                    </a:lnTo>
                    <a:lnTo>
                      <a:pt x="214" y="217"/>
                    </a:lnTo>
                    <a:lnTo>
                      <a:pt x="221" y="211"/>
                    </a:lnTo>
                    <a:lnTo>
                      <a:pt x="223" y="180"/>
                    </a:lnTo>
                    <a:lnTo>
                      <a:pt x="215" y="165"/>
                    </a:lnTo>
                    <a:lnTo>
                      <a:pt x="215" y="153"/>
                    </a:lnTo>
                    <a:lnTo>
                      <a:pt x="226" y="144"/>
                    </a:lnTo>
                    <a:lnTo>
                      <a:pt x="249" y="132"/>
                    </a:lnTo>
                    <a:lnTo>
                      <a:pt x="264" y="130"/>
                    </a:lnTo>
                    <a:lnTo>
                      <a:pt x="277" y="142"/>
                    </a:lnTo>
                    <a:lnTo>
                      <a:pt x="292" y="130"/>
                    </a:lnTo>
                    <a:lnTo>
                      <a:pt x="306" y="118"/>
                    </a:lnTo>
                    <a:lnTo>
                      <a:pt x="332" y="111"/>
                    </a:lnTo>
                    <a:lnTo>
                      <a:pt x="346" y="107"/>
                    </a:lnTo>
                    <a:lnTo>
                      <a:pt x="358" y="108"/>
                    </a:lnTo>
                    <a:lnTo>
                      <a:pt x="353" y="106"/>
                    </a:lnTo>
                    <a:lnTo>
                      <a:pt x="353" y="85"/>
                    </a:lnTo>
                    <a:lnTo>
                      <a:pt x="361" y="71"/>
                    </a:lnTo>
                    <a:lnTo>
                      <a:pt x="374" y="61"/>
                    </a:lnTo>
                    <a:lnTo>
                      <a:pt x="379" y="58"/>
                    </a:lnTo>
                    <a:lnTo>
                      <a:pt x="377" y="48"/>
                    </a:lnTo>
                    <a:lnTo>
                      <a:pt x="365" y="42"/>
                    </a:lnTo>
                    <a:lnTo>
                      <a:pt x="350" y="35"/>
                    </a:lnTo>
                    <a:lnTo>
                      <a:pt x="334" y="33"/>
                    </a:lnTo>
                    <a:lnTo>
                      <a:pt x="316" y="33"/>
                    </a:lnTo>
                    <a:lnTo>
                      <a:pt x="306" y="33"/>
                    </a:lnTo>
                    <a:lnTo>
                      <a:pt x="304" y="27"/>
                    </a:lnTo>
                    <a:lnTo>
                      <a:pt x="304" y="19"/>
                    </a:lnTo>
                    <a:lnTo>
                      <a:pt x="313" y="14"/>
                    </a:lnTo>
                    <a:lnTo>
                      <a:pt x="322" y="14"/>
                    </a:lnTo>
                    <a:lnTo>
                      <a:pt x="322" y="6"/>
                    </a:lnTo>
                    <a:lnTo>
                      <a:pt x="311" y="0"/>
                    </a:lnTo>
                    <a:lnTo>
                      <a:pt x="285" y="3"/>
                    </a:lnTo>
                    <a:lnTo>
                      <a:pt x="260" y="9"/>
                    </a:lnTo>
                    <a:lnTo>
                      <a:pt x="244" y="9"/>
                    </a:lnTo>
                    <a:lnTo>
                      <a:pt x="223" y="9"/>
                    </a:lnTo>
                    <a:lnTo>
                      <a:pt x="215" y="3"/>
                    </a:lnTo>
                    <a:lnTo>
                      <a:pt x="205" y="6"/>
                    </a:lnTo>
                    <a:lnTo>
                      <a:pt x="194" y="14"/>
                    </a:lnTo>
                    <a:lnTo>
                      <a:pt x="178" y="19"/>
                    </a:lnTo>
                    <a:lnTo>
                      <a:pt x="157" y="14"/>
                    </a:lnTo>
                    <a:lnTo>
                      <a:pt x="147" y="21"/>
                    </a:lnTo>
                    <a:lnTo>
                      <a:pt x="132" y="33"/>
                    </a:lnTo>
                    <a:lnTo>
                      <a:pt x="126" y="33"/>
                    </a:lnTo>
                    <a:lnTo>
                      <a:pt x="107" y="27"/>
                    </a:lnTo>
                    <a:lnTo>
                      <a:pt x="88" y="27"/>
                    </a:lnTo>
                    <a:lnTo>
                      <a:pt x="69" y="24"/>
                    </a:lnTo>
                    <a:close/>
                  </a:path>
                </a:pathLst>
              </a:custGeom>
              <a:solidFill>
                <a:srgbClr val="F0AB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Freeform 201">
                <a:extLst>
                  <a:ext uri="{FF2B5EF4-FFF2-40B4-BE49-F238E27FC236}">
                    <a16:creationId xmlns:a16="http://schemas.microsoft.com/office/drawing/2014/main" id="{4C2C7E66-3051-8D95-43F8-E4255E353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827"/>
                <a:ext cx="289" cy="306"/>
              </a:xfrm>
              <a:custGeom>
                <a:avLst/>
                <a:gdLst>
                  <a:gd name="T0" fmla="*/ 547 w 578"/>
                  <a:gd name="T1" fmla="*/ 94 h 613"/>
                  <a:gd name="T2" fmla="*/ 513 w 578"/>
                  <a:gd name="T3" fmla="*/ 155 h 613"/>
                  <a:gd name="T4" fmla="*/ 534 w 578"/>
                  <a:gd name="T5" fmla="*/ 202 h 613"/>
                  <a:gd name="T6" fmla="*/ 529 w 578"/>
                  <a:gd name="T7" fmla="*/ 247 h 613"/>
                  <a:gd name="T8" fmla="*/ 553 w 578"/>
                  <a:gd name="T9" fmla="*/ 304 h 613"/>
                  <a:gd name="T10" fmla="*/ 508 w 578"/>
                  <a:gd name="T11" fmla="*/ 389 h 613"/>
                  <a:gd name="T12" fmla="*/ 537 w 578"/>
                  <a:gd name="T13" fmla="*/ 417 h 613"/>
                  <a:gd name="T14" fmla="*/ 572 w 578"/>
                  <a:gd name="T15" fmla="*/ 465 h 613"/>
                  <a:gd name="T16" fmla="*/ 562 w 578"/>
                  <a:gd name="T17" fmla="*/ 489 h 613"/>
                  <a:gd name="T18" fmla="*/ 519 w 578"/>
                  <a:gd name="T19" fmla="*/ 559 h 613"/>
                  <a:gd name="T20" fmla="*/ 474 w 578"/>
                  <a:gd name="T21" fmla="*/ 562 h 613"/>
                  <a:gd name="T22" fmla="*/ 471 w 578"/>
                  <a:gd name="T23" fmla="*/ 613 h 613"/>
                  <a:gd name="T24" fmla="*/ 416 w 578"/>
                  <a:gd name="T25" fmla="*/ 589 h 613"/>
                  <a:gd name="T26" fmla="*/ 350 w 578"/>
                  <a:gd name="T27" fmla="*/ 581 h 613"/>
                  <a:gd name="T28" fmla="*/ 290 w 578"/>
                  <a:gd name="T29" fmla="*/ 562 h 613"/>
                  <a:gd name="T30" fmla="*/ 245 w 578"/>
                  <a:gd name="T31" fmla="*/ 583 h 613"/>
                  <a:gd name="T32" fmla="*/ 245 w 578"/>
                  <a:gd name="T33" fmla="*/ 492 h 613"/>
                  <a:gd name="T34" fmla="*/ 226 w 578"/>
                  <a:gd name="T35" fmla="*/ 477 h 613"/>
                  <a:gd name="T36" fmla="*/ 157 w 578"/>
                  <a:gd name="T37" fmla="*/ 510 h 613"/>
                  <a:gd name="T38" fmla="*/ 108 w 578"/>
                  <a:gd name="T39" fmla="*/ 529 h 613"/>
                  <a:gd name="T40" fmla="*/ 76 w 578"/>
                  <a:gd name="T41" fmla="*/ 540 h 613"/>
                  <a:gd name="T42" fmla="*/ 66 w 578"/>
                  <a:gd name="T43" fmla="*/ 499 h 613"/>
                  <a:gd name="T44" fmla="*/ 108 w 578"/>
                  <a:gd name="T45" fmla="*/ 446 h 613"/>
                  <a:gd name="T46" fmla="*/ 100 w 578"/>
                  <a:gd name="T47" fmla="*/ 423 h 613"/>
                  <a:gd name="T48" fmla="*/ 139 w 578"/>
                  <a:gd name="T49" fmla="*/ 402 h 613"/>
                  <a:gd name="T50" fmla="*/ 108 w 578"/>
                  <a:gd name="T51" fmla="*/ 389 h 613"/>
                  <a:gd name="T52" fmla="*/ 94 w 578"/>
                  <a:gd name="T53" fmla="*/ 353 h 613"/>
                  <a:gd name="T54" fmla="*/ 124 w 578"/>
                  <a:gd name="T55" fmla="*/ 329 h 613"/>
                  <a:gd name="T56" fmla="*/ 84 w 578"/>
                  <a:gd name="T57" fmla="*/ 332 h 613"/>
                  <a:gd name="T58" fmla="*/ 53 w 578"/>
                  <a:gd name="T59" fmla="*/ 313 h 613"/>
                  <a:gd name="T60" fmla="*/ 73 w 578"/>
                  <a:gd name="T61" fmla="*/ 277 h 613"/>
                  <a:gd name="T62" fmla="*/ 45 w 578"/>
                  <a:gd name="T63" fmla="*/ 277 h 613"/>
                  <a:gd name="T64" fmla="*/ 15 w 578"/>
                  <a:gd name="T65" fmla="*/ 236 h 613"/>
                  <a:gd name="T66" fmla="*/ 10 w 578"/>
                  <a:gd name="T67" fmla="*/ 179 h 613"/>
                  <a:gd name="T68" fmla="*/ 53 w 578"/>
                  <a:gd name="T69" fmla="*/ 145 h 613"/>
                  <a:gd name="T70" fmla="*/ 82 w 578"/>
                  <a:gd name="T71" fmla="*/ 134 h 613"/>
                  <a:gd name="T72" fmla="*/ 148 w 578"/>
                  <a:gd name="T73" fmla="*/ 124 h 613"/>
                  <a:gd name="T74" fmla="*/ 197 w 578"/>
                  <a:gd name="T75" fmla="*/ 112 h 613"/>
                  <a:gd name="T76" fmla="*/ 219 w 578"/>
                  <a:gd name="T77" fmla="*/ 104 h 613"/>
                  <a:gd name="T78" fmla="*/ 253 w 578"/>
                  <a:gd name="T79" fmla="*/ 107 h 613"/>
                  <a:gd name="T80" fmla="*/ 245 w 578"/>
                  <a:gd name="T81" fmla="*/ 63 h 613"/>
                  <a:gd name="T82" fmla="*/ 305 w 578"/>
                  <a:gd name="T83" fmla="*/ 45 h 613"/>
                  <a:gd name="T84" fmla="*/ 323 w 578"/>
                  <a:gd name="T85" fmla="*/ 10 h 613"/>
                  <a:gd name="T86" fmla="*/ 359 w 578"/>
                  <a:gd name="T87" fmla="*/ 15 h 613"/>
                  <a:gd name="T88" fmla="*/ 390 w 578"/>
                  <a:gd name="T89" fmla="*/ 13 h 613"/>
                  <a:gd name="T90" fmla="*/ 456 w 578"/>
                  <a:gd name="T91" fmla="*/ 37 h 613"/>
                  <a:gd name="T92" fmla="*/ 489 w 578"/>
                  <a:gd name="T93" fmla="*/ 58 h 613"/>
                  <a:gd name="T94" fmla="*/ 553 w 578"/>
                  <a:gd name="T95" fmla="*/ 69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8" h="613">
                    <a:moveTo>
                      <a:pt x="553" y="69"/>
                    </a:moveTo>
                    <a:lnTo>
                      <a:pt x="557" y="84"/>
                    </a:lnTo>
                    <a:lnTo>
                      <a:pt x="547" y="94"/>
                    </a:lnTo>
                    <a:lnTo>
                      <a:pt x="537" y="104"/>
                    </a:lnTo>
                    <a:lnTo>
                      <a:pt x="523" y="124"/>
                    </a:lnTo>
                    <a:lnTo>
                      <a:pt x="513" y="155"/>
                    </a:lnTo>
                    <a:lnTo>
                      <a:pt x="510" y="160"/>
                    </a:lnTo>
                    <a:lnTo>
                      <a:pt x="534" y="191"/>
                    </a:lnTo>
                    <a:lnTo>
                      <a:pt x="534" y="202"/>
                    </a:lnTo>
                    <a:lnTo>
                      <a:pt x="537" y="218"/>
                    </a:lnTo>
                    <a:lnTo>
                      <a:pt x="532" y="236"/>
                    </a:lnTo>
                    <a:lnTo>
                      <a:pt x="529" y="247"/>
                    </a:lnTo>
                    <a:lnTo>
                      <a:pt x="532" y="268"/>
                    </a:lnTo>
                    <a:lnTo>
                      <a:pt x="544" y="292"/>
                    </a:lnTo>
                    <a:lnTo>
                      <a:pt x="553" y="304"/>
                    </a:lnTo>
                    <a:lnTo>
                      <a:pt x="547" y="319"/>
                    </a:lnTo>
                    <a:lnTo>
                      <a:pt x="516" y="356"/>
                    </a:lnTo>
                    <a:lnTo>
                      <a:pt x="508" y="389"/>
                    </a:lnTo>
                    <a:lnTo>
                      <a:pt x="513" y="410"/>
                    </a:lnTo>
                    <a:lnTo>
                      <a:pt x="523" y="420"/>
                    </a:lnTo>
                    <a:lnTo>
                      <a:pt x="537" y="417"/>
                    </a:lnTo>
                    <a:lnTo>
                      <a:pt x="547" y="417"/>
                    </a:lnTo>
                    <a:lnTo>
                      <a:pt x="562" y="440"/>
                    </a:lnTo>
                    <a:lnTo>
                      <a:pt x="572" y="465"/>
                    </a:lnTo>
                    <a:lnTo>
                      <a:pt x="578" y="481"/>
                    </a:lnTo>
                    <a:lnTo>
                      <a:pt x="575" y="489"/>
                    </a:lnTo>
                    <a:lnTo>
                      <a:pt x="562" y="489"/>
                    </a:lnTo>
                    <a:lnTo>
                      <a:pt x="553" y="505"/>
                    </a:lnTo>
                    <a:lnTo>
                      <a:pt x="534" y="534"/>
                    </a:lnTo>
                    <a:lnTo>
                      <a:pt x="519" y="559"/>
                    </a:lnTo>
                    <a:lnTo>
                      <a:pt x="502" y="550"/>
                    </a:lnTo>
                    <a:lnTo>
                      <a:pt x="487" y="550"/>
                    </a:lnTo>
                    <a:lnTo>
                      <a:pt x="474" y="562"/>
                    </a:lnTo>
                    <a:lnTo>
                      <a:pt x="463" y="578"/>
                    </a:lnTo>
                    <a:lnTo>
                      <a:pt x="468" y="589"/>
                    </a:lnTo>
                    <a:lnTo>
                      <a:pt x="471" y="613"/>
                    </a:lnTo>
                    <a:lnTo>
                      <a:pt x="443" y="583"/>
                    </a:lnTo>
                    <a:lnTo>
                      <a:pt x="432" y="589"/>
                    </a:lnTo>
                    <a:lnTo>
                      <a:pt x="416" y="589"/>
                    </a:lnTo>
                    <a:lnTo>
                      <a:pt x="402" y="592"/>
                    </a:lnTo>
                    <a:lnTo>
                      <a:pt x="368" y="583"/>
                    </a:lnTo>
                    <a:lnTo>
                      <a:pt x="350" y="581"/>
                    </a:lnTo>
                    <a:lnTo>
                      <a:pt x="323" y="586"/>
                    </a:lnTo>
                    <a:lnTo>
                      <a:pt x="301" y="575"/>
                    </a:lnTo>
                    <a:lnTo>
                      <a:pt x="290" y="562"/>
                    </a:lnTo>
                    <a:lnTo>
                      <a:pt x="283" y="565"/>
                    </a:lnTo>
                    <a:lnTo>
                      <a:pt x="274" y="575"/>
                    </a:lnTo>
                    <a:lnTo>
                      <a:pt x="245" y="583"/>
                    </a:lnTo>
                    <a:lnTo>
                      <a:pt x="226" y="550"/>
                    </a:lnTo>
                    <a:lnTo>
                      <a:pt x="245" y="507"/>
                    </a:lnTo>
                    <a:lnTo>
                      <a:pt x="245" y="492"/>
                    </a:lnTo>
                    <a:lnTo>
                      <a:pt x="240" y="477"/>
                    </a:lnTo>
                    <a:lnTo>
                      <a:pt x="232" y="461"/>
                    </a:lnTo>
                    <a:lnTo>
                      <a:pt x="226" y="477"/>
                    </a:lnTo>
                    <a:lnTo>
                      <a:pt x="212" y="484"/>
                    </a:lnTo>
                    <a:lnTo>
                      <a:pt x="193" y="496"/>
                    </a:lnTo>
                    <a:lnTo>
                      <a:pt x="157" y="510"/>
                    </a:lnTo>
                    <a:lnTo>
                      <a:pt x="136" y="513"/>
                    </a:lnTo>
                    <a:lnTo>
                      <a:pt x="118" y="516"/>
                    </a:lnTo>
                    <a:lnTo>
                      <a:pt x="108" y="529"/>
                    </a:lnTo>
                    <a:lnTo>
                      <a:pt x="97" y="540"/>
                    </a:lnTo>
                    <a:lnTo>
                      <a:pt x="73" y="552"/>
                    </a:lnTo>
                    <a:lnTo>
                      <a:pt x="76" y="540"/>
                    </a:lnTo>
                    <a:lnTo>
                      <a:pt x="66" y="534"/>
                    </a:lnTo>
                    <a:lnTo>
                      <a:pt x="69" y="516"/>
                    </a:lnTo>
                    <a:lnTo>
                      <a:pt x="66" y="499"/>
                    </a:lnTo>
                    <a:lnTo>
                      <a:pt x="60" y="486"/>
                    </a:lnTo>
                    <a:lnTo>
                      <a:pt x="82" y="471"/>
                    </a:lnTo>
                    <a:lnTo>
                      <a:pt x="108" y="446"/>
                    </a:lnTo>
                    <a:lnTo>
                      <a:pt x="97" y="440"/>
                    </a:lnTo>
                    <a:lnTo>
                      <a:pt x="89" y="426"/>
                    </a:lnTo>
                    <a:lnTo>
                      <a:pt x="100" y="423"/>
                    </a:lnTo>
                    <a:lnTo>
                      <a:pt x="108" y="413"/>
                    </a:lnTo>
                    <a:lnTo>
                      <a:pt x="129" y="408"/>
                    </a:lnTo>
                    <a:lnTo>
                      <a:pt x="139" y="402"/>
                    </a:lnTo>
                    <a:lnTo>
                      <a:pt x="136" y="389"/>
                    </a:lnTo>
                    <a:lnTo>
                      <a:pt x="118" y="389"/>
                    </a:lnTo>
                    <a:lnTo>
                      <a:pt x="108" y="389"/>
                    </a:lnTo>
                    <a:lnTo>
                      <a:pt x="97" y="382"/>
                    </a:lnTo>
                    <a:lnTo>
                      <a:pt x="94" y="371"/>
                    </a:lnTo>
                    <a:lnTo>
                      <a:pt x="94" y="353"/>
                    </a:lnTo>
                    <a:lnTo>
                      <a:pt x="100" y="342"/>
                    </a:lnTo>
                    <a:lnTo>
                      <a:pt x="108" y="329"/>
                    </a:lnTo>
                    <a:lnTo>
                      <a:pt x="124" y="329"/>
                    </a:lnTo>
                    <a:lnTo>
                      <a:pt x="111" y="316"/>
                    </a:lnTo>
                    <a:lnTo>
                      <a:pt x="91" y="323"/>
                    </a:lnTo>
                    <a:lnTo>
                      <a:pt x="84" y="332"/>
                    </a:lnTo>
                    <a:lnTo>
                      <a:pt x="60" y="347"/>
                    </a:lnTo>
                    <a:lnTo>
                      <a:pt x="51" y="332"/>
                    </a:lnTo>
                    <a:lnTo>
                      <a:pt x="53" y="313"/>
                    </a:lnTo>
                    <a:lnTo>
                      <a:pt x="58" y="298"/>
                    </a:lnTo>
                    <a:lnTo>
                      <a:pt x="69" y="285"/>
                    </a:lnTo>
                    <a:lnTo>
                      <a:pt x="73" y="277"/>
                    </a:lnTo>
                    <a:lnTo>
                      <a:pt x="66" y="268"/>
                    </a:lnTo>
                    <a:lnTo>
                      <a:pt x="53" y="274"/>
                    </a:lnTo>
                    <a:lnTo>
                      <a:pt x="45" y="277"/>
                    </a:lnTo>
                    <a:lnTo>
                      <a:pt x="32" y="256"/>
                    </a:lnTo>
                    <a:lnTo>
                      <a:pt x="24" y="242"/>
                    </a:lnTo>
                    <a:lnTo>
                      <a:pt x="15" y="236"/>
                    </a:lnTo>
                    <a:lnTo>
                      <a:pt x="0" y="231"/>
                    </a:lnTo>
                    <a:lnTo>
                      <a:pt x="10" y="221"/>
                    </a:lnTo>
                    <a:lnTo>
                      <a:pt x="10" y="179"/>
                    </a:lnTo>
                    <a:lnTo>
                      <a:pt x="18" y="170"/>
                    </a:lnTo>
                    <a:lnTo>
                      <a:pt x="39" y="155"/>
                    </a:lnTo>
                    <a:lnTo>
                      <a:pt x="53" y="145"/>
                    </a:lnTo>
                    <a:lnTo>
                      <a:pt x="66" y="139"/>
                    </a:lnTo>
                    <a:lnTo>
                      <a:pt x="82" y="145"/>
                    </a:lnTo>
                    <a:lnTo>
                      <a:pt x="82" y="134"/>
                    </a:lnTo>
                    <a:lnTo>
                      <a:pt x="100" y="112"/>
                    </a:lnTo>
                    <a:lnTo>
                      <a:pt x="111" y="115"/>
                    </a:lnTo>
                    <a:lnTo>
                      <a:pt x="148" y="124"/>
                    </a:lnTo>
                    <a:lnTo>
                      <a:pt x="160" y="129"/>
                    </a:lnTo>
                    <a:lnTo>
                      <a:pt x="173" y="124"/>
                    </a:lnTo>
                    <a:lnTo>
                      <a:pt x="197" y="112"/>
                    </a:lnTo>
                    <a:lnTo>
                      <a:pt x="202" y="107"/>
                    </a:lnTo>
                    <a:lnTo>
                      <a:pt x="212" y="112"/>
                    </a:lnTo>
                    <a:lnTo>
                      <a:pt x="219" y="104"/>
                    </a:lnTo>
                    <a:lnTo>
                      <a:pt x="229" y="110"/>
                    </a:lnTo>
                    <a:lnTo>
                      <a:pt x="247" y="115"/>
                    </a:lnTo>
                    <a:lnTo>
                      <a:pt x="253" y="107"/>
                    </a:lnTo>
                    <a:lnTo>
                      <a:pt x="253" y="91"/>
                    </a:lnTo>
                    <a:lnTo>
                      <a:pt x="247" y="76"/>
                    </a:lnTo>
                    <a:lnTo>
                      <a:pt x="245" y="63"/>
                    </a:lnTo>
                    <a:lnTo>
                      <a:pt x="264" y="55"/>
                    </a:lnTo>
                    <a:lnTo>
                      <a:pt x="290" y="39"/>
                    </a:lnTo>
                    <a:lnTo>
                      <a:pt x="305" y="45"/>
                    </a:lnTo>
                    <a:lnTo>
                      <a:pt x="295" y="28"/>
                    </a:lnTo>
                    <a:lnTo>
                      <a:pt x="308" y="21"/>
                    </a:lnTo>
                    <a:lnTo>
                      <a:pt x="323" y="10"/>
                    </a:lnTo>
                    <a:lnTo>
                      <a:pt x="335" y="0"/>
                    </a:lnTo>
                    <a:lnTo>
                      <a:pt x="347" y="0"/>
                    </a:lnTo>
                    <a:lnTo>
                      <a:pt x="359" y="15"/>
                    </a:lnTo>
                    <a:lnTo>
                      <a:pt x="368" y="3"/>
                    </a:lnTo>
                    <a:lnTo>
                      <a:pt x="384" y="3"/>
                    </a:lnTo>
                    <a:lnTo>
                      <a:pt x="390" y="13"/>
                    </a:lnTo>
                    <a:lnTo>
                      <a:pt x="413" y="13"/>
                    </a:lnTo>
                    <a:lnTo>
                      <a:pt x="440" y="21"/>
                    </a:lnTo>
                    <a:lnTo>
                      <a:pt x="456" y="37"/>
                    </a:lnTo>
                    <a:lnTo>
                      <a:pt x="463" y="58"/>
                    </a:lnTo>
                    <a:lnTo>
                      <a:pt x="471" y="63"/>
                    </a:lnTo>
                    <a:lnTo>
                      <a:pt x="489" y="58"/>
                    </a:lnTo>
                    <a:lnTo>
                      <a:pt x="505" y="66"/>
                    </a:lnTo>
                    <a:lnTo>
                      <a:pt x="526" y="73"/>
                    </a:lnTo>
                    <a:lnTo>
                      <a:pt x="553" y="6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" name="Freeform 202">
                <a:extLst>
                  <a:ext uri="{FF2B5EF4-FFF2-40B4-BE49-F238E27FC236}">
                    <a16:creationId xmlns:a16="http://schemas.microsoft.com/office/drawing/2014/main" id="{CA17942C-C2E6-8D6B-C050-2949463C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936"/>
                <a:ext cx="604" cy="482"/>
              </a:xfrm>
              <a:custGeom>
                <a:avLst/>
                <a:gdLst>
                  <a:gd name="T0" fmla="*/ 66 w 1206"/>
                  <a:gd name="T1" fmla="*/ 271 h 964"/>
                  <a:gd name="T2" fmla="*/ 32 w 1206"/>
                  <a:gd name="T3" fmla="*/ 199 h 964"/>
                  <a:gd name="T4" fmla="*/ 8 w 1206"/>
                  <a:gd name="T5" fmla="*/ 132 h 964"/>
                  <a:gd name="T6" fmla="*/ 66 w 1206"/>
                  <a:gd name="T7" fmla="*/ 65 h 964"/>
                  <a:gd name="T8" fmla="*/ 160 w 1206"/>
                  <a:gd name="T9" fmla="*/ 39 h 964"/>
                  <a:gd name="T10" fmla="*/ 223 w 1206"/>
                  <a:gd name="T11" fmla="*/ 27 h 964"/>
                  <a:gd name="T12" fmla="*/ 304 w 1206"/>
                  <a:gd name="T13" fmla="*/ 50 h 964"/>
                  <a:gd name="T14" fmla="*/ 416 w 1206"/>
                  <a:gd name="T15" fmla="*/ 29 h 964"/>
                  <a:gd name="T16" fmla="*/ 498 w 1206"/>
                  <a:gd name="T17" fmla="*/ 0 h 964"/>
                  <a:gd name="T18" fmla="*/ 550 w 1206"/>
                  <a:gd name="T19" fmla="*/ 62 h 964"/>
                  <a:gd name="T20" fmla="*/ 638 w 1206"/>
                  <a:gd name="T21" fmla="*/ 83 h 964"/>
                  <a:gd name="T22" fmla="*/ 720 w 1206"/>
                  <a:gd name="T23" fmla="*/ 118 h 964"/>
                  <a:gd name="T24" fmla="*/ 744 w 1206"/>
                  <a:gd name="T25" fmla="*/ 67 h 964"/>
                  <a:gd name="T26" fmla="*/ 770 w 1206"/>
                  <a:gd name="T27" fmla="*/ 32 h 964"/>
                  <a:gd name="T28" fmla="*/ 832 w 1206"/>
                  <a:gd name="T29" fmla="*/ 15 h 964"/>
                  <a:gd name="T30" fmla="*/ 900 w 1206"/>
                  <a:gd name="T31" fmla="*/ 56 h 964"/>
                  <a:gd name="T32" fmla="*/ 894 w 1206"/>
                  <a:gd name="T33" fmla="*/ 102 h 964"/>
                  <a:gd name="T34" fmla="*/ 911 w 1206"/>
                  <a:gd name="T35" fmla="*/ 197 h 964"/>
                  <a:gd name="T36" fmla="*/ 908 w 1206"/>
                  <a:gd name="T37" fmla="*/ 268 h 964"/>
                  <a:gd name="T38" fmla="*/ 927 w 1206"/>
                  <a:gd name="T39" fmla="*/ 347 h 964"/>
                  <a:gd name="T40" fmla="*/ 960 w 1206"/>
                  <a:gd name="T41" fmla="*/ 368 h 964"/>
                  <a:gd name="T42" fmla="*/ 987 w 1206"/>
                  <a:gd name="T43" fmla="*/ 336 h 964"/>
                  <a:gd name="T44" fmla="*/ 1024 w 1206"/>
                  <a:gd name="T45" fmla="*/ 371 h 964"/>
                  <a:gd name="T46" fmla="*/ 1133 w 1206"/>
                  <a:gd name="T47" fmla="*/ 332 h 964"/>
                  <a:gd name="T48" fmla="*/ 1181 w 1206"/>
                  <a:gd name="T49" fmla="*/ 386 h 964"/>
                  <a:gd name="T50" fmla="*/ 1197 w 1206"/>
                  <a:gd name="T51" fmla="*/ 462 h 964"/>
                  <a:gd name="T52" fmla="*/ 1170 w 1206"/>
                  <a:gd name="T53" fmla="*/ 555 h 964"/>
                  <a:gd name="T54" fmla="*/ 1115 w 1206"/>
                  <a:gd name="T55" fmla="*/ 594 h 964"/>
                  <a:gd name="T56" fmla="*/ 1100 w 1206"/>
                  <a:gd name="T57" fmla="*/ 668 h 964"/>
                  <a:gd name="T58" fmla="*/ 1055 w 1206"/>
                  <a:gd name="T59" fmla="*/ 609 h 964"/>
                  <a:gd name="T60" fmla="*/ 939 w 1206"/>
                  <a:gd name="T61" fmla="*/ 573 h 964"/>
                  <a:gd name="T62" fmla="*/ 891 w 1206"/>
                  <a:gd name="T63" fmla="*/ 579 h 964"/>
                  <a:gd name="T64" fmla="*/ 806 w 1206"/>
                  <a:gd name="T65" fmla="*/ 634 h 964"/>
                  <a:gd name="T66" fmla="*/ 689 w 1206"/>
                  <a:gd name="T67" fmla="*/ 755 h 964"/>
                  <a:gd name="T68" fmla="*/ 600 w 1206"/>
                  <a:gd name="T69" fmla="*/ 831 h 964"/>
                  <a:gd name="T70" fmla="*/ 574 w 1206"/>
                  <a:gd name="T71" fmla="*/ 876 h 964"/>
                  <a:gd name="T72" fmla="*/ 537 w 1206"/>
                  <a:gd name="T73" fmla="*/ 943 h 964"/>
                  <a:gd name="T74" fmla="*/ 474 w 1206"/>
                  <a:gd name="T75" fmla="*/ 933 h 964"/>
                  <a:gd name="T76" fmla="*/ 377 w 1206"/>
                  <a:gd name="T77" fmla="*/ 952 h 964"/>
                  <a:gd name="T78" fmla="*/ 304 w 1206"/>
                  <a:gd name="T79" fmla="*/ 894 h 964"/>
                  <a:gd name="T80" fmla="*/ 184 w 1206"/>
                  <a:gd name="T81" fmla="*/ 842 h 964"/>
                  <a:gd name="T82" fmla="*/ 73 w 1206"/>
                  <a:gd name="T83" fmla="*/ 912 h 964"/>
                  <a:gd name="T84" fmla="*/ 48 w 1206"/>
                  <a:gd name="T85" fmla="*/ 855 h 964"/>
                  <a:gd name="T86" fmla="*/ 50 w 1206"/>
                  <a:gd name="T87" fmla="*/ 734 h 964"/>
                  <a:gd name="T88" fmla="*/ 152 w 1206"/>
                  <a:gd name="T89" fmla="*/ 552 h 964"/>
                  <a:gd name="T90" fmla="*/ 202 w 1206"/>
                  <a:gd name="T91" fmla="*/ 471 h 964"/>
                  <a:gd name="T92" fmla="*/ 136 w 1206"/>
                  <a:gd name="T93" fmla="*/ 438 h 964"/>
                  <a:gd name="T94" fmla="*/ 90 w 1206"/>
                  <a:gd name="T95" fmla="*/ 351 h 964"/>
                  <a:gd name="T96" fmla="*/ 11 w 1206"/>
                  <a:gd name="T97" fmla="*/ 3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6" h="964">
                    <a:moveTo>
                      <a:pt x="11" y="344"/>
                    </a:moveTo>
                    <a:lnTo>
                      <a:pt x="29" y="311"/>
                    </a:lnTo>
                    <a:lnTo>
                      <a:pt x="53" y="268"/>
                    </a:lnTo>
                    <a:lnTo>
                      <a:pt x="66" y="271"/>
                    </a:lnTo>
                    <a:lnTo>
                      <a:pt x="69" y="260"/>
                    </a:lnTo>
                    <a:lnTo>
                      <a:pt x="53" y="214"/>
                    </a:lnTo>
                    <a:lnTo>
                      <a:pt x="35" y="197"/>
                    </a:lnTo>
                    <a:lnTo>
                      <a:pt x="32" y="199"/>
                    </a:lnTo>
                    <a:lnTo>
                      <a:pt x="20" y="202"/>
                    </a:lnTo>
                    <a:lnTo>
                      <a:pt x="5" y="187"/>
                    </a:lnTo>
                    <a:lnTo>
                      <a:pt x="0" y="166"/>
                    </a:lnTo>
                    <a:lnTo>
                      <a:pt x="8" y="132"/>
                    </a:lnTo>
                    <a:lnTo>
                      <a:pt x="39" y="102"/>
                    </a:lnTo>
                    <a:lnTo>
                      <a:pt x="45" y="83"/>
                    </a:lnTo>
                    <a:lnTo>
                      <a:pt x="39" y="67"/>
                    </a:lnTo>
                    <a:lnTo>
                      <a:pt x="66" y="65"/>
                    </a:lnTo>
                    <a:lnTo>
                      <a:pt x="105" y="67"/>
                    </a:lnTo>
                    <a:lnTo>
                      <a:pt x="124" y="67"/>
                    </a:lnTo>
                    <a:lnTo>
                      <a:pt x="139" y="62"/>
                    </a:lnTo>
                    <a:lnTo>
                      <a:pt x="160" y="39"/>
                    </a:lnTo>
                    <a:lnTo>
                      <a:pt x="163" y="32"/>
                    </a:lnTo>
                    <a:lnTo>
                      <a:pt x="174" y="35"/>
                    </a:lnTo>
                    <a:lnTo>
                      <a:pt x="190" y="48"/>
                    </a:lnTo>
                    <a:lnTo>
                      <a:pt x="223" y="27"/>
                    </a:lnTo>
                    <a:lnTo>
                      <a:pt x="250" y="39"/>
                    </a:lnTo>
                    <a:lnTo>
                      <a:pt x="267" y="53"/>
                    </a:lnTo>
                    <a:lnTo>
                      <a:pt x="285" y="59"/>
                    </a:lnTo>
                    <a:lnTo>
                      <a:pt x="304" y="50"/>
                    </a:lnTo>
                    <a:lnTo>
                      <a:pt x="332" y="29"/>
                    </a:lnTo>
                    <a:lnTo>
                      <a:pt x="380" y="45"/>
                    </a:lnTo>
                    <a:lnTo>
                      <a:pt x="392" y="39"/>
                    </a:lnTo>
                    <a:lnTo>
                      <a:pt x="416" y="29"/>
                    </a:lnTo>
                    <a:lnTo>
                      <a:pt x="437" y="35"/>
                    </a:lnTo>
                    <a:lnTo>
                      <a:pt x="462" y="27"/>
                    </a:lnTo>
                    <a:lnTo>
                      <a:pt x="481" y="13"/>
                    </a:lnTo>
                    <a:lnTo>
                      <a:pt x="498" y="0"/>
                    </a:lnTo>
                    <a:lnTo>
                      <a:pt x="522" y="13"/>
                    </a:lnTo>
                    <a:lnTo>
                      <a:pt x="531" y="32"/>
                    </a:lnTo>
                    <a:lnTo>
                      <a:pt x="537" y="53"/>
                    </a:lnTo>
                    <a:lnTo>
                      <a:pt x="550" y="62"/>
                    </a:lnTo>
                    <a:lnTo>
                      <a:pt x="571" y="56"/>
                    </a:lnTo>
                    <a:lnTo>
                      <a:pt x="600" y="48"/>
                    </a:lnTo>
                    <a:lnTo>
                      <a:pt x="623" y="93"/>
                    </a:lnTo>
                    <a:lnTo>
                      <a:pt x="638" y="83"/>
                    </a:lnTo>
                    <a:lnTo>
                      <a:pt x="668" y="108"/>
                    </a:lnTo>
                    <a:lnTo>
                      <a:pt x="689" y="126"/>
                    </a:lnTo>
                    <a:lnTo>
                      <a:pt x="702" y="124"/>
                    </a:lnTo>
                    <a:lnTo>
                      <a:pt x="720" y="118"/>
                    </a:lnTo>
                    <a:lnTo>
                      <a:pt x="737" y="114"/>
                    </a:lnTo>
                    <a:lnTo>
                      <a:pt x="747" y="108"/>
                    </a:lnTo>
                    <a:lnTo>
                      <a:pt x="749" y="74"/>
                    </a:lnTo>
                    <a:lnTo>
                      <a:pt x="744" y="67"/>
                    </a:lnTo>
                    <a:lnTo>
                      <a:pt x="737" y="56"/>
                    </a:lnTo>
                    <a:lnTo>
                      <a:pt x="740" y="48"/>
                    </a:lnTo>
                    <a:lnTo>
                      <a:pt x="752" y="39"/>
                    </a:lnTo>
                    <a:lnTo>
                      <a:pt x="770" y="32"/>
                    </a:lnTo>
                    <a:lnTo>
                      <a:pt x="789" y="27"/>
                    </a:lnTo>
                    <a:lnTo>
                      <a:pt x="803" y="39"/>
                    </a:lnTo>
                    <a:lnTo>
                      <a:pt x="818" y="27"/>
                    </a:lnTo>
                    <a:lnTo>
                      <a:pt x="832" y="15"/>
                    </a:lnTo>
                    <a:lnTo>
                      <a:pt x="860" y="10"/>
                    </a:lnTo>
                    <a:lnTo>
                      <a:pt x="882" y="0"/>
                    </a:lnTo>
                    <a:lnTo>
                      <a:pt x="905" y="32"/>
                    </a:lnTo>
                    <a:lnTo>
                      <a:pt x="900" y="56"/>
                    </a:lnTo>
                    <a:lnTo>
                      <a:pt x="924" y="80"/>
                    </a:lnTo>
                    <a:lnTo>
                      <a:pt x="924" y="93"/>
                    </a:lnTo>
                    <a:lnTo>
                      <a:pt x="908" y="98"/>
                    </a:lnTo>
                    <a:lnTo>
                      <a:pt x="894" y="102"/>
                    </a:lnTo>
                    <a:lnTo>
                      <a:pt x="897" y="129"/>
                    </a:lnTo>
                    <a:lnTo>
                      <a:pt x="924" y="138"/>
                    </a:lnTo>
                    <a:lnTo>
                      <a:pt x="934" y="169"/>
                    </a:lnTo>
                    <a:lnTo>
                      <a:pt x="911" y="197"/>
                    </a:lnTo>
                    <a:lnTo>
                      <a:pt x="924" y="222"/>
                    </a:lnTo>
                    <a:lnTo>
                      <a:pt x="929" y="250"/>
                    </a:lnTo>
                    <a:lnTo>
                      <a:pt x="921" y="260"/>
                    </a:lnTo>
                    <a:lnTo>
                      <a:pt x="908" y="268"/>
                    </a:lnTo>
                    <a:lnTo>
                      <a:pt x="905" y="284"/>
                    </a:lnTo>
                    <a:lnTo>
                      <a:pt x="921" y="308"/>
                    </a:lnTo>
                    <a:lnTo>
                      <a:pt x="927" y="323"/>
                    </a:lnTo>
                    <a:lnTo>
                      <a:pt x="927" y="347"/>
                    </a:lnTo>
                    <a:lnTo>
                      <a:pt x="927" y="368"/>
                    </a:lnTo>
                    <a:lnTo>
                      <a:pt x="934" y="377"/>
                    </a:lnTo>
                    <a:lnTo>
                      <a:pt x="939" y="377"/>
                    </a:lnTo>
                    <a:lnTo>
                      <a:pt x="960" y="368"/>
                    </a:lnTo>
                    <a:lnTo>
                      <a:pt x="960" y="344"/>
                    </a:lnTo>
                    <a:lnTo>
                      <a:pt x="970" y="336"/>
                    </a:lnTo>
                    <a:lnTo>
                      <a:pt x="976" y="326"/>
                    </a:lnTo>
                    <a:lnTo>
                      <a:pt x="987" y="336"/>
                    </a:lnTo>
                    <a:lnTo>
                      <a:pt x="990" y="363"/>
                    </a:lnTo>
                    <a:lnTo>
                      <a:pt x="993" y="377"/>
                    </a:lnTo>
                    <a:lnTo>
                      <a:pt x="1005" y="377"/>
                    </a:lnTo>
                    <a:lnTo>
                      <a:pt x="1024" y="371"/>
                    </a:lnTo>
                    <a:lnTo>
                      <a:pt x="1033" y="360"/>
                    </a:lnTo>
                    <a:lnTo>
                      <a:pt x="1043" y="344"/>
                    </a:lnTo>
                    <a:lnTo>
                      <a:pt x="1043" y="332"/>
                    </a:lnTo>
                    <a:lnTo>
                      <a:pt x="1133" y="332"/>
                    </a:lnTo>
                    <a:lnTo>
                      <a:pt x="1136" y="354"/>
                    </a:lnTo>
                    <a:lnTo>
                      <a:pt x="1139" y="374"/>
                    </a:lnTo>
                    <a:lnTo>
                      <a:pt x="1152" y="384"/>
                    </a:lnTo>
                    <a:lnTo>
                      <a:pt x="1181" y="386"/>
                    </a:lnTo>
                    <a:lnTo>
                      <a:pt x="1185" y="402"/>
                    </a:lnTo>
                    <a:lnTo>
                      <a:pt x="1206" y="415"/>
                    </a:lnTo>
                    <a:lnTo>
                      <a:pt x="1201" y="441"/>
                    </a:lnTo>
                    <a:lnTo>
                      <a:pt x="1197" y="462"/>
                    </a:lnTo>
                    <a:lnTo>
                      <a:pt x="1178" y="483"/>
                    </a:lnTo>
                    <a:lnTo>
                      <a:pt x="1157" y="496"/>
                    </a:lnTo>
                    <a:lnTo>
                      <a:pt x="1157" y="527"/>
                    </a:lnTo>
                    <a:lnTo>
                      <a:pt x="1170" y="555"/>
                    </a:lnTo>
                    <a:lnTo>
                      <a:pt x="1152" y="564"/>
                    </a:lnTo>
                    <a:lnTo>
                      <a:pt x="1145" y="542"/>
                    </a:lnTo>
                    <a:lnTo>
                      <a:pt x="1136" y="571"/>
                    </a:lnTo>
                    <a:lnTo>
                      <a:pt x="1115" y="594"/>
                    </a:lnTo>
                    <a:lnTo>
                      <a:pt x="1133" y="624"/>
                    </a:lnTo>
                    <a:lnTo>
                      <a:pt x="1147" y="649"/>
                    </a:lnTo>
                    <a:lnTo>
                      <a:pt x="1128" y="663"/>
                    </a:lnTo>
                    <a:lnTo>
                      <a:pt x="1100" y="668"/>
                    </a:lnTo>
                    <a:lnTo>
                      <a:pt x="1076" y="663"/>
                    </a:lnTo>
                    <a:lnTo>
                      <a:pt x="1049" y="682"/>
                    </a:lnTo>
                    <a:lnTo>
                      <a:pt x="1033" y="631"/>
                    </a:lnTo>
                    <a:lnTo>
                      <a:pt x="1055" y="609"/>
                    </a:lnTo>
                    <a:lnTo>
                      <a:pt x="1002" y="600"/>
                    </a:lnTo>
                    <a:lnTo>
                      <a:pt x="976" y="586"/>
                    </a:lnTo>
                    <a:lnTo>
                      <a:pt x="960" y="592"/>
                    </a:lnTo>
                    <a:lnTo>
                      <a:pt x="939" y="573"/>
                    </a:lnTo>
                    <a:lnTo>
                      <a:pt x="934" y="589"/>
                    </a:lnTo>
                    <a:lnTo>
                      <a:pt x="918" y="597"/>
                    </a:lnTo>
                    <a:lnTo>
                      <a:pt x="905" y="594"/>
                    </a:lnTo>
                    <a:lnTo>
                      <a:pt x="891" y="579"/>
                    </a:lnTo>
                    <a:lnTo>
                      <a:pt x="876" y="586"/>
                    </a:lnTo>
                    <a:lnTo>
                      <a:pt x="858" y="603"/>
                    </a:lnTo>
                    <a:lnTo>
                      <a:pt x="839" y="618"/>
                    </a:lnTo>
                    <a:lnTo>
                      <a:pt x="806" y="634"/>
                    </a:lnTo>
                    <a:lnTo>
                      <a:pt x="792" y="639"/>
                    </a:lnTo>
                    <a:lnTo>
                      <a:pt x="770" y="661"/>
                    </a:lnTo>
                    <a:lnTo>
                      <a:pt x="692" y="728"/>
                    </a:lnTo>
                    <a:lnTo>
                      <a:pt x="689" y="755"/>
                    </a:lnTo>
                    <a:lnTo>
                      <a:pt x="668" y="752"/>
                    </a:lnTo>
                    <a:lnTo>
                      <a:pt x="655" y="781"/>
                    </a:lnTo>
                    <a:lnTo>
                      <a:pt x="620" y="815"/>
                    </a:lnTo>
                    <a:lnTo>
                      <a:pt x="600" y="831"/>
                    </a:lnTo>
                    <a:lnTo>
                      <a:pt x="605" y="839"/>
                    </a:lnTo>
                    <a:lnTo>
                      <a:pt x="607" y="852"/>
                    </a:lnTo>
                    <a:lnTo>
                      <a:pt x="595" y="860"/>
                    </a:lnTo>
                    <a:lnTo>
                      <a:pt x="574" y="876"/>
                    </a:lnTo>
                    <a:lnTo>
                      <a:pt x="562" y="880"/>
                    </a:lnTo>
                    <a:lnTo>
                      <a:pt x="560" y="907"/>
                    </a:lnTo>
                    <a:lnTo>
                      <a:pt x="552" y="936"/>
                    </a:lnTo>
                    <a:lnTo>
                      <a:pt x="537" y="943"/>
                    </a:lnTo>
                    <a:lnTo>
                      <a:pt x="522" y="909"/>
                    </a:lnTo>
                    <a:lnTo>
                      <a:pt x="503" y="894"/>
                    </a:lnTo>
                    <a:lnTo>
                      <a:pt x="484" y="907"/>
                    </a:lnTo>
                    <a:lnTo>
                      <a:pt x="474" y="933"/>
                    </a:lnTo>
                    <a:lnTo>
                      <a:pt x="434" y="936"/>
                    </a:lnTo>
                    <a:lnTo>
                      <a:pt x="413" y="943"/>
                    </a:lnTo>
                    <a:lnTo>
                      <a:pt x="387" y="964"/>
                    </a:lnTo>
                    <a:lnTo>
                      <a:pt x="377" y="952"/>
                    </a:lnTo>
                    <a:lnTo>
                      <a:pt x="371" y="915"/>
                    </a:lnTo>
                    <a:lnTo>
                      <a:pt x="361" y="904"/>
                    </a:lnTo>
                    <a:lnTo>
                      <a:pt x="329" y="923"/>
                    </a:lnTo>
                    <a:lnTo>
                      <a:pt x="304" y="894"/>
                    </a:lnTo>
                    <a:lnTo>
                      <a:pt x="274" y="899"/>
                    </a:lnTo>
                    <a:lnTo>
                      <a:pt x="252" y="891"/>
                    </a:lnTo>
                    <a:lnTo>
                      <a:pt x="230" y="897"/>
                    </a:lnTo>
                    <a:lnTo>
                      <a:pt x="184" y="842"/>
                    </a:lnTo>
                    <a:lnTo>
                      <a:pt x="163" y="842"/>
                    </a:lnTo>
                    <a:lnTo>
                      <a:pt x="129" y="870"/>
                    </a:lnTo>
                    <a:lnTo>
                      <a:pt x="98" y="876"/>
                    </a:lnTo>
                    <a:lnTo>
                      <a:pt x="73" y="912"/>
                    </a:lnTo>
                    <a:lnTo>
                      <a:pt x="48" y="897"/>
                    </a:lnTo>
                    <a:lnTo>
                      <a:pt x="5" y="918"/>
                    </a:lnTo>
                    <a:lnTo>
                      <a:pt x="0" y="885"/>
                    </a:lnTo>
                    <a:lnTo>
                      <a:pt x="48" y="855"/>
                    </a:lnTo>
                    <a:lnTo>
                      <a:pt x="39" y="836"/>
                    </a:lnTo>
                    <a:lnTo>
                      <a:pt x="32" y="818"/>
                    </a:lnTo>
                    <a:lnTo>
                      <a:pt x="57" y="781"/>
                    </a:lnTo>
                    <a:lnTo>
                      <a:pt x="50" y="734"/>
                    </a:lnTo>
                    <a:lnTo>
                      <a:pt x="57" y="639"/>
                    </a:lnTo>
                    <a:lnTo>
                      <a:pt x="81" y="606"/>
                    </a:lnTo>
                    <a:lnTo>
                      <a:pt x="118" y="579"/>
                    </a:lnTo>
                    <a:lnTo>
                      <a:pt x="152" y="552"/>
                    </a:lnTo>
                    <a:lnTo>
                      <a:pt x="181" y="527"/>
                    </a:lnTo>
                    <a:lnTo>
                      <a:pt x="197" y="512"/>
                    </a:lnTo>
                    <a:lnTo>
                      <a:pt x="205" y="496"/>
                    </a:lnTo>
                    <a:lnTo>
                      <a:pt x="202" y="471"/>
                    </a:lnTo>
                    <a:lnTo>
                      <a:pt x="187" y="455"/>
                    </a:lnTo>
                    <a:lnTo>
                      <a:pt x="166" y="450"/>
                    </a:lnTo>
                    <a:lnTo>
                      <a:pt x="142" y="450"/>
                    </a:lnTo>
                    <a:lnTo>
                      <a:pt x="136" y="438"/>
                    </a:lnTo>
                    <a:lnTo>
                      <a:pt x="132" y="417"/>
                    </a:lnTo>
                    <a:lnTo>
                      <a:pt x="126" y="386"/>
                    </a:lnTo>
                    <a:lnTo>
                      <a:pt x="108" y="360"/>
                    </a:lnTo>
                    <a:lnTo>
                      <a:pt x="90" y="351"/>
                    </a:lnTo>
                    <a:lnTo>
                      <a:pt x="60" y="344"/>
                    </a:lnTo>
                    <a:lnTo>
                      <a:pt x="39" y="347"/>
                    </a:lnTo>
                    <a:lnTo>
                      <a:pt x="27" y="351"/>
                    </a:lnTo>
                    <a:lnTo>
                      <a:pt x="11" y="34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45" name="Grupo 144">
              <a:extLst>
                <a:ext uri="{FF2B5EF4-FFF2-40B4-BE49-F238E27FC236}">
                  <a16:creationId xmlns:a16="http://schemas.microsoft.com/office/drawing/2014/main" id="{D6B64857-96B6-8F09-49DF-B8C98A9A5C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47160" y="4469943"/>
              <a:ext cx="1768719" cy="624549"/>
              <a:chOff x="-1266491" y="4099520"/>
              <a:chExt cx="883888" cy="312108"/>
            </a:xfrm>
            <a:solidFill>
              <a:srgbClr val="830051"/>
            </a:solidFill>
          </p:grpSpPr>
          <p:sp>
            <p:nvSpPr>
              <p:cNvPr id="138" name="Freeform 174">
                <a:extLst>
                  <a:ext uri="{FF2B5EF4-FFF2-40B4-BE49-F238E27FC236}">
                    <a16:creationId xmlns:a16="http://schemas.microsoft.com/office/drawing/2014/main" id="{CB9B30BD-3589-384D-9238-6C80BE8CE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8308" y="4310099"/>
                <a:ext cx="84628" cy="86488"/>
              </a:xfrm>
              <a:custGeom>
                <a:avLst/>
                <a:gdLst>
                  <a:gd name="T0" fmla="*/ 0 w 154"/>
                  <a:gd name="T1" fmla="*/ 72 h 167"/>
                  <a:gd name="T2" fmla="*/ 5 w 154"/>
                  <a:gd name="T3" fmla="*/ 94 h 167"/>
                  <a:gd name="T4" fmla="*/ 44 w 154"/>
                  <a:gd name="T5" fmla="*/ 151 h 167"/>
                  <a:gd name="T6" fmla="*/ 88 w 154"/>
                  <a:gd name="T7" fmla="*/ 167 h 167"/>
                  <a:gd name="T8" fmla="*/ 105 w 154"/>
                  <a:gd name="T9" fmla="*/ 151 h 167"/>
                  <a:gd name="T10" fmla="*/ 137 w 154"/>
                  <a:gd name="T11" fmla="*/ 145 h 167"/>
                  <a:gd name="T12" fmla="*/ 154 w 154"/>
                  <a:gd name="T13" fmla="*/ 120 h 167"/>
                  <a:gd name="T14" fmla="*/ 145 w 154"/>
                  <a:gd name="T15" fmla="*/ 0 h 167"/>
                  <a:gd name="T16" fmla="*/ 132 w 154"/>
                  <a:gd name="T17" fmla="*/ 0 h 167"/>
                  <a:gd name="T18" fmla="*/ 122 w 154"/>
                  <a:gd name="T19" fmla="*/ 16 h 167"/>
                  <a:gd name="T20" fmla="*/ 75 w 154"/>
                  <a:gd name="T21" fmla="*/ 16 h 167"/>
                  <a:gd name="T22" fmla="*/ 53 w 154"/>
                  <a:gd name="T23" fmla="*/ 4 h 167"/>
                  <a:gd name="T24" fmla="*/ 35 w 154"/>
                  <a:gd name="T25" fmla="*/ 47 h 167"/>
                  <a:gd name="T26" fmla="*/ 0 w 154"/>
                  <a:gd name="T27" fmla="*/ 7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4" h="167">
                    <a:moveTo>
                      <a:pt x="0" y="72"/>
                    </a:moveTo>
                    <a:lnTo>
                      <a:pt x="5" y="94"/>
                    </a:lnTo>
                    <a:lnTo>
                      <a:pt x="44" y="151"/>
                    </a:lnTo>
                    <a:lnTo>
                      <a:pt x="88" y="167"/>
                    </a:lnTo>
                    <a:lnTo>
                      <a:pt x="105" y="151"/>
                    </a:lnTo>
                    <a:lnTo>
                      <a:pt x="137" y="145"/>
                    </a:lnTo>
                    <a:lnTo>
                      <a:pt x="154" y="120"/>
                    </a:lnTo>
                    <a:lnTo>
                      <a:pt x="145" y="0"/>
                    </a:lnTo>
                    <a:lnTo>
                      <a:pt x="132" y="0"/>
                    </a:lnTo>
                    <a:lnTo>
                      <a:pt x="122" y="16"/>
                    </a:lnTo>
                    <a:lnTo>
                      <a:pt x="75" y="16"/>
                    </a:lnTo>
                    <a:lnTo>
                      <a:pt x="53" y="4"/>
                    </a:lnTo>
                    <a:lnTo>
                      <a:pt x="35" y="47"/>
                    </a:lnTo>
                    <a:lnTo>
                      <a:pt x="0" y="72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9" name="Freeform 175">
                <a:extLst>
                  <a:ext uri="{FF2B5EF4-FFF2-40B4-BE49-F238E27FC236}">
                    <a16:creationId xmlns:a16="http://schemas.microsoft.com/office/drawing/2014/main" id="{94C1C1A1-C437-8569-EE4E-FEFBD5A47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8187" y="4197289"/>
                <a:ext cx="124120" cy="141013"/>
              </a:xfrm>
              <a:custGeom>
                <a:avLst/>
                <a:gdLst>
                  <a:gd name="T0" fmla="*/ 0 w 224"/>
                  <a:gd name="T1" fmla="*/ 249 h 270"/>
                  <a:gd name="T2" fmla="*/ 9 w 224"/>
                  <a:gd name="T3" fmla="*/ 258 h 270"/>
                  <a:gd name="T4" fmla="*/ 36 w 224"/>
                  <a:gd name="T5" fmla="*/ 258 h 270"/>
                  <a:gd name="T6" fmla="*/ 57 w 224"/>
                  <a:gd name="T7" fmla="*/ 270 h 270"/>
                  <a:gd name="T8" fmla="*/ 79 w 224"/>
                  <a:gd name="T9" fmla="*/ 258 h 270"/>
                  <a:gd name="T10" fmla="*/ 100 w 224"/>
                  <a:gd name="T11" fmla="*/ 223 h 270"/>
                  <a:gd name="T12" fmla="*/ 176 w 224"/>
                  <a:gd name="T13" fmla="*/ 215 h 270"/>
                  <a:gd name="T14" fmla="*/ 189 w 224"/>
                  <a:gd name="T15" fmla="*/ 206 h 270"/>
                  <a:gd name="T16" fmla="*/ 210 w 224"/>
                  <a:gd name="T17" fmla="*/ 155 h 270"/>
                  <a:gd name="T18" fmla="*/ 224 w 224"/>
                  <a:gd name="T19" fmla="*/ 57 h 270"/>
                  <a:gd name="T20" fmla="*/ 224 w 224"/>
                  <a:gd name="T21" fmla="*/ 8 h 270"/>
                  <a:gd name="T22" fmla="*/ 219 w 224"/>
                  <a:gd name="T23" fmla="*/ 4 h 270"/>
                  <a:gd name="T24" fmla="*/ 189 w 224"/>
                  <a:gd name="T25" fmla="*/ 0 h 270"/>
                  <a:gd name="T26" fmla="*/ 166 w 224"/>
                  <a:gd name="T27" fmla="*/ 19 h 270"/>
                  <a:gd name="T28" fmla="*/ 100 w 224"/>
                  <a:gd name="T29" fmla="*/ 155 h 270"/>
                  <a:gd name="T30" fmla="*/ 92 w 224"/>
                  <a:gd name="T31" fmla="*/ 202 h 270"/>
                  <a:gd name="T32" fmla="*/ 66 w 224"/>
                  <a:gd name="T33" fmla="*/ 228 h 270"/>
                  <a:gd name="T34" fmla="*/ 49 w 224"/>
                  <a:gd name="T35" fmla="*/ 236 h 270"/>
                  <a:gd name="T36" fmla="*/ 19 w 224"/>
                  <a:gd name="T37" fmla="*/ 236 h 270"/>
                  <a:gd name="T38" fmla="*/ 0 w 224"/>
                  <a:gd name="T39" fmla="*/ 249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70">
                    <a:moveTo>
                      <a:pt x="0" y="249"/>
                    </a:moveTo>
                    <a:lnTo>
                      <a:pt x="9" y="258"/>
                    </a:lnTo>
                    <a:lnTo>
                      <a:pt x="36" y="258"/>
                    </a:lnTo>
                    <a:lnTo>
                      <a:pt x="57" y="270"/>
                    </a:lnTo>
                    <a:lnTo>
                      <a:pt x="79" y="258"/>
                    </a:lnTo>
                    <a:lnTo>
                      <a:pt x="100" y="223"/>
                    </a:lnTo>
                    <a:lnTo>
                      <a:pt x="176" y="215"/>
                    </a:lnTo>
                    <a:lnTo>
                      <a:pt x="189" y="206"/>
                    </a:lnTo>
                    <a:lnTo>
                      <a:pt x="210" y="155"/>
                    </a:lnTo>
                    <a:lnTo>
                      <a:pt x="224" y="57"/>
                    </a:lnTo>
                    <a:lnTo>
                      <a:pt x="224" y="8"/>
                    </a:lnTo>
                    <a:lnTo>
                      <a:pt x="219" y="4"/>
                    </a:lnTo>
                    <a:lnTo>
                      <a:pt x="189" y="0"/>
                    </a:lnTo>
                    <a:lnTo>
                      <a:pt x="166" y="19"/>
                    </a:lnTo>
                    <a:lnTo>
                      <a:pt x="100" y="155"/>
                    </a:lnTo>
                    <a:lnTo>
                      <a:pt x="92" y="202"/>
                    </a:lnTo>
                    <a:lnTo>
                      <a:pt x="66" y="228"/>
                    </a:lnTo>
                    <a:lnTo>
                      <a:pt x="49" y="236"/>
                    </a:lnTo>
                    <a:lnTo>
                      <a:pt x="19" y="236"/>
                    </a:lnTo>
                    <a:lnTo>
                      <a:pt x="0" y="249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0" name="Freeform 176">
                <a:extLst>
                  <a:ext uri="{FF2B5EF4-FFF2-40B4-BE49-F238E27FC236}">
                    <a16:creationId xmlns:a16="http://schemas.microsoft.com/office/drawing/2014/main" id="{178F3C42-FD5D-3788-6F56-C18584AB2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6491" y="4377785"/>
                <a:ext cx="56418" cy="33843"/>
              </a:xfrm>
              <a:custGeom>
                <a:avLst/>
                <a:gdLst>
                  <a:gd name="T0" fmla="*/ 0 w 101"/>
                  <a:gd name="T1" fmla="*/ 26 h 65"/>
                  <a:gd name="T2" fmla="*/ 13 w 101"/>
                  <a:gd name="T3" fmla="*/ 18 h 65"/>
                  <a:gd name="T4" fmla="*/ 35 w 101"/>
                  <a:gd name="T5" fmla="*/ 30 h 65"/>
                  <a:gd name="T6" fmla="*/ 53 w 101"/>
                  <a:gd name="T7" fmla="*/ 30 h 65"/>
                  <a:gd name="T8" fmla="*/ 91 w 101"/>
                  <a:gd name="T9" fmla="*/ 0 h 65"/>
                  <a:gd name="T10" fmla="*/ 101 w 101"/>
                  <a:gd name="T11" fmla="*/ 0 h 65"/>
                  <a:gd name="T12" fmla="*/ 61 w 101"/>
                  <a:gd name="T13" fmla="*/ 65 h 65"/>
                  <a:gd name="T14" fmla="*/ 39 w 101"/>
                  <a:gd name="T15" fmla="*/ 52 h 65"/>
                  <a:gd name="T16" fmla="*/ 17 w 101"/>
                  <a:gd name="T17" fmla="*/ 47 h 65"/>
                  <a:gd name="T18" fmla="*/ 0 w 101"/>
                  <a:gd name="T19" fmla="*/ 2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65">
                    <a:moveTo>
                      <a:pt x="0" y="26"/>
                    </a:moveTo>
                    <a:lnTo>
                      <a:pt x="13" y="18"/>
                    </a:lnTo>
                    <a:lnTo>
                      <a:pt x="35" y="30"/>
                    </a:lnTo>
                    <a:lnTo>
                      <a:pt x="53" y="30"/>
                    </a:lnTo>
                    <a:lnTo>
                      <a:pt x="91" y="0"/>
                    </a:lnTo>
                    <a:lnTo>
                      <a:pt x="101" y="0"/>
                    </a:lnTo>
                    <a:lnTo>
                      <a:pt x="61" y="65"/>
                    </a:lnTo>
                    <a:lnTo>
                      <a:pt x="39" y="52"/>
                    </a:lnTo>
                    <a:lnTo>
                      <a:pt x="17" y="47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1" name="Freeform 177">
                <a:extLst>
                  <a:ext uri="{FF2B5EF4-FFF2-40B4-BE49-F238E27FC236}">
                    <a16:creationId xmlns:a16="http://schemas.microsoft.com/office/drawing/2014/main" id="{57AAB7C2-F000-D716-5762-800C01A87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32640" y="4176607"/>
                <a:ext cx="50777" cy="75207"/>
              </a:xfrm>
              <a:custGeom>
                <a:avLst/>
                <a:gdLst>
                  <a:gd name="T0" fmla="*/ 0 w 92"/>
                  <a:gd name="T1" fmla="*/ 31 h 142"/>
                  <a:gd name="T2" fmla="*/ 21 w 92"/>
                  <a:gd name="T3" fmla="*/ 82 h 142"/>
                  <a:gd name="T4" fmla="*/ 40 w 92"/>
                  <a:gd name="T5" fmla="*/ 103 h 142"/>
                  <a:gd name="T6" fmla="*/ 47 w 92"/>
                  <a:gd name="T7" fmla="*/ 133 h 142"/>
                  <a:gd name="T8" fmla="*/ 56 w 92"/>
                  <a:gd name="T9" fmla="*/ 142 h 142"/>
                  <a:gd name="T10" fmla="*/ 75 w 92"/>
                  <a:gd name="T11" fmla="*/ 115 h 142"/>
                  <a:gd name="T12" fmla="*/ 92 w 92"/>
                  <a:gd name="T13" fmla="*/ 61 h 142"/>
                  <a:gd name="T14" fmla="*/ 87 w 92"/>
                  <a:gd name="T15" fmla="*/ 26 h 142"/>
                  <a:gd name="T16" fmla="*/ 75 w 92"/>
                  <a:gd name="T17" fmla="*/ 13 h 142"/>
                  <a:gd name="T18" fmla="*/ 35 w 92"/>
                  <a:gd name="T19" fmla="*/ 0 h 142"/>
                  <a:gd name="T20" fmla="*/ 0 w 92"/>
                  <a:gd name="T21" fmla="*/ 3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142">
                    <a:moveTo>
                      <a:pt x="0" y="31"/>
                    </a:moveTo>
                    <a:lnTo>
                      <a:pt x="21" y="82"/>
                    </a:lnTo>
                    <a:lnTo>
                      <a:pt x="40" y="103"/>
                    </a:lnTo>
                    <a:lnTo>
                      <a:pt x="47" y="133"/>
                    </a:lnTo>
                    <a:lnTo>
                      <a:pt x="56" y="142"/>
                    </a:lnTo>
                    <a:lnTo>
                      <a:pt x="75" y="115"/>
                    </a:lnTo>
                    <a:lnTo>
                      <a:pt x="92" y="61"/>
                    </a:lnTo>
                    <a:lnTo>
                      <a:pt x="87" y="26"/>
                    </a:lnTo>
                    <a:lnTo>
                      <a:pt x="75" y="13"/>
                    </a:lnTo>
                    <a:lnTo>
                      <a:pt x="35" y="0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2" name="Freeform 178">
                <a:extLst>
                  <a:ext uri="{FF2B5EF4-FFF2-40B4-BE49-F238E27FC236}">
                    <a16:creationId xmlns:a16="http://schemas.microsoft.com/office/drawing/2014/main" id="{B72823C2-71E1-BA5B-F877-18FEE31D0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12281" y="4298818"/>
                <a:ext cx="47015" cy="39484"/>
              </a:xfrm>
              <a:custGeom>
                <a:avLst/>
                <a:gdLst>
                  <a:gd name="T0" fmla="*/ 0 w 84"/>
                  <a:gd name="T1" fmla="*/ 29 h 76"/>
                  <a:gd name="T2" fmla="*/ 5 w 84"/>
                  <a:gd name="T3" fmla="*/ 60 h 76"/>
                  <a:gd name="T4" fmla="*/ 23 w 84"/>
                  <a:gd name="T5" fmla="*/ 76 h 76"/>
                  <a:gd name="T6" fmla="*/ 44 w 84"/>
                  <a:gd name="T7" fmla="*/ 76 h 76"/>
                  <a:gd name="T8" fmla="*/ 75 w 84"/>
                  <a:gd name="T9" fmla="*/ 55 h 76"/>
                  <a:gd name="T10" fmla="*/ 84 w 84"/>
                  <a:gd name="T11" fmla="*/ 42 h 76"/>
                  <a:gd name="T12" fmla="*/ 40 w 84"/>
                  <a:gd name="T13" fmla="*/ 0 h 76"/>
                  <a:gd name="T14" fmla="*/ 18 w 84"/>
                  <a:gd name="T15" fmla="*/ 8 h 76"/>
                  <a:gd name="T16" fmla="*/ 0 w 84"/>
                  <a:gd name="T17" fmla="*/ 2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76">
                    <a:moveTo>
                      <a:pt x="0" y="29"/>
                    </a:moveTo>
                    <a:lnTo>
                      <a:pt x="5" y="60"/>
                    </a:lnTo>
                    <a:lnTo>
                      <a:pt x="23" y="76"/>
                    </a:lnTo>
                    <a:lnTo>
                      <a:pt x="44" y="76"/>
                    </a:lnTo>
                    <a:lnTo>
                      <a:pt x="75" y="55"/>
                    </a:lnTo>
                    <a:lnTo>
                      <a:pt x="84" y="42"/>
                    </a:lnTo>
                    <a:lnTo>
                      <a:pt x="40" y="0"/>
                    </a:lnTo>
                    <a:lnTo>
                      <a:pt x="18" y="8"/>
                    </a:lnTo>
                    <a:lnTo>
                      <a:pt x="0" y="29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" name="Freeform 179">
                <a:extLst>
                  <a:ext uri="{FF2B5EF4-FFF2-40B4-BE49-F238E27FC236}">
                    <a16:creationId xmlns:a16="http://schemas.microsoft.com/office/drawing/2014/main" id="{794ECBAF-D96B-AE50-0753-7D7272C5F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29534" y="4231132"/>
                <a:ext cx="144807" cy="114690"/>
              </a:xfrm>
              <a:custGeom>
                <a:avLst/>
                <a:gdLst>
                  <a:gd name="T0" fmla="*/ 0 w 262"/>
                  <a:gd name="T1" fmla="*/ 95 h 219"/>
                  <a:gd name="T2" fmla="*/ 0 w 262"/>
                  <a:gd name="T3" fmla="*/ 86 h 219"/>
                  <a:gd name="T4" fmla="*/ 22 w 262"/>
                  <a:gd name="T5" fmla="*/ 77 h 219"/>
                  <a:gd name="T6" fmla="*/ 88 w 262"/>
                  <a:gd name="T7" fmla="*/ 68 h 219"/>
                  <a:gd name="T8" fmla="*/ 127 w 262"/>
                  <a:gd name="T9" fmla="*/ 68 h 219"/>
                  <a:gd name="T10" fmla="*/ 148 w 262"/>
                  <a:gd name="T11" fmla="*/ 61 h 219"/>
                  <a:gd name="T12" fmla="*/ 170 w 262"/>
                  <a:gd name="T13" fmla="*/ 22 h 219"/>
                  <a:gd name="T14" fmla="*/ 192 w 262"/>
                  <a:gd name="T15" fmla="*/ 12 h 219"/>
                  <a:gd name="T16" fmla="*/ 252 w 262"/>
                  <a:gd name="T17" fmla="*/ 0 h 219"/>
                  <a:gd name="T18" fmla="*/ 262 w 262"/>
                  <a:gd name="T19" fmla="*/ 7 h 219"/>
                  <a:gd name="T20" fmla="*/ 262 w 262"/>
                  <a:gd name="T21" fmla="*/ 30 h 219"/>
                  <a:gd name="T22" fmla="*/ 235 w 262"/>
                  <a:gd name="T23" fmla="*/ 39 h 219"/>
                  <a:gd name="T24" fmla="*/ 196 w 262"/>
                  <a:gd name="T25" fmla="*/ 68 h 219"/>
                  <a:gd name="T26" fmla="*/ 183 w 262"/>
                  <a:gd name="T27" fmla="*/ 116 h 219"/>
                  <a:gd name="T28" fmla="*/ 135 w 262"/>
                  <a:gd name="T29" fmla="*/ 206 h 219"/>
                  <a:gd name="T30" fmla="*/ 69 w 262"/>
                  <a:gd name="T31" fmla="*/ 219 h 219"/>
                  <a:gd name="T32" fmla="*/ 56 w 262"/>
                  <a:gd name="T33" fmla="*/ 180 h 219"/>
                  <a:gd name="T34" fmla="*/ 34 w 262"/>
                  <a:gd name="T35" fmla="*/ 158 h 219"/>
                  <a:gd name="T36" fmla="*/ 22 w 262"/>
                  <a:gd name="T37" fmla="*/ 121 h 219"/>
                  <a:gd name="T38" fmla="*/ 0 w 262"/>
                  <a:gd name="T39" fmla="*/ 9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2" h="219">
                    <a:moveTo>
                      <a:pt x="0" y="95"/>
                    </a:moveTo>
                    <a:lnTo>
                      <a:pt x="0" y="86"/>
                    </a:lnTo>
                    <a:lnTo>
                      <a:pt x="22" y="77"/>
                    </a:lnTo>
                    <a:lnTo>
                      <a:pt x="88" y="68"/>
                    </a:lnTo>
                    <a:lnTo>
                      <a:pt x="127" y="68"/>
                    </a:lnTo>
                    <a:lnTo>
                      <a:pt x="148" y="61"/>
                    </a:lnTo>
                    <a:lnTo>
                      <a:pt x="170" y="22"/>
                    </a:lnTo>
                    <a:lnTo>
                      <a:pt x="192" y="12"/>
                    </a:lnTo>
                    <a:lnTo>
                      <a:pt x="252" y="0"/>
                    </a:lnTo>
                    <a:lnTo>
                      <a:pt x="262" y="7"/>
                    </a:lnTo>
                    <a:lnTo>
                      <a:pt x="262" y="30"/>
                    </a:lnTo>
                    <a:lnTo>
                      <a:pt x="235" y="39"/>
                    </a:lnTo>
                    <a:lnTo>
                      <a:pt x="196" y="68"/>
                    </a:lnTo>
                    <a:lnTo>
                      <a:pt x="183" y="116"/>
                    </a:lnTo>
                    <a:lnTo>
                      <a:pt x="135" y="206"/>
                    </a:lnTo>
                    <a:lnTo>
                      <a:pt x="69" y="219"/>
                    </a:lnTo>
                    <a:lnTo>
                      <a:pt x="56" y="180"/>
                    </a:lnTo>
                    <a:lnTo>
                      <a:pt x="34" y="158"/>
                    </a:lnTo>
                    <a:lnTo>
                      <a:pt x="22" y="121"/>
                    </a:lnTo>
                    <a:lnTo>
                      <a:pt x="0" y="95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" name="Freeform 180">
                <a:extLst>
                  <a:ext uri="{FF2B5EF4-FFF2-40B4-BE49-F238E27FC236}">
                    <a16:creationId xmlns:a16="http://schemas.microsoft.com/office/drawing/2014/main" id="{09619CC0-16AC-E22F-BD5D-6C9F593FD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3469" y="4099520"/>
                <a:ext cx="80866" cy="77087"/>
              </a:xfrm>
              <a:custGeom>
                <a:avLst/>
                <a:gdLst>
                  <a:gd name="T0" fmla="*/ 0 w 145"/>
                  <a:gd name="T1" fmla="*/ 141 h 145"/>
                  <a:gd name="T2" fmla="*/ 5 w 145"/>
                  <a:gd name="T3" fmla="*/ 145 h 145"/>
                  <a:gd name="T4" fmla="*/ 27 w 145"/>
                  <a:gd name="T5" fmla="*/ 145 h 145"/>
                  <a:gd name="T6" fmla="*/ 39 w 145"/>
                  <a:gd name="T7" fmla="*/ 133 h 145"/>
                  <a:gd name="T8" fmla="*/ 109 w 145"/>
                  <a:gd name="T9" fmla="*/ 98 h 145"/>
                  <a:gd name="T10" fmla="*/ 136 w 145"/>
                  <a:gd name="T11" fmla="*/ 81 h 145"/>
                  <a:gd name="T12" fmla="*/ 145 w 145"/>
                  <a:gd name="T13" fmla="*/ 22 h 145"/>
                  <a:gd name="T14" fmla="*/ 140 w 145"/>
                  <a:gd name="T15" fmla="*/ 4 h 145"/>
                  <a:gd name="T16" fmla="*/ 136 w 145"/>
                  <a:gd name="T17" fmla="*/ 0 h 145"/>
                  <a:gd name="T18" fmla="*/ 127 w 145"/>
                  <a:gd name="T19" fmla="*/ 4 h 145"/>
                  <a:gd name="T20" fmla="*/ 109 w 145"/>
                  <a:gd name="T21" fmla="*/ 34 h 145"/>
                  <a:gd name="T22" fmla="*/ 101 w 145"/>
                  <a:gd name="T23" fmla="*/ 38 h 145"/>
                  <a:gd name="T24" fmla="*/ 61 w 145"/>
                  <a:gd name="T25" fmla="*/ 42 h 145"/>
                  <a:gd name="T26" fmla="*/ 31 w 145"/>
                  <a:gd name="T27" fmla="*/ 56 h 145"/>
                  <a:gd name="T28" fmla="*/ 5 w 145"/>
                  <a:gd name="T29" fmla="*/ 115 h 145"/>
                  <a:gd name="T30" fmla="*/ 0 w 145"/>
                  <a:gd name="T31" fmla="*/ 14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5" h="145">
                    <a:moveTo>
                      <a:pt x="0" y="141"/>
                    </a:moveTo>
                    <a:lnTo>
                      <a:pt x="5" y="145"/>
                    </a:lnTo>
                    <a:lnTo>
                      <a:pt x="27" y="145"/>
                    </a:lnTo>
                    <a:lnTo>
                      <a:pt x="39" y="133"/>
                    </a:lnTo>
                    <a:lnTo>
                      <a:pt x="109" y="98"/>
                    </a:lnTo>
                    <a:lnTo>
                      <a:pt x="136" y="81"/>
                    </a:lnTo>
                    <a:lnTo>
                      <a:pt x="145" y="22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27" y="4"/>
                    </a:lnTo>
                    <a:lnTo>
                      <a:pt x="109" y="34"/>
                    </a:lnTo>
                    <a:lnTo>
                      <a:pt x="101" y="38"/>
                    </a:lnTo>
                    <a:lnTo>
                      <a:pt x="61" y="42"/>
                    </a:lnTo>
                    <a:lnTo>
                      <a:pt x="31" y="56"/>
                    </a:lnTo>
                    <a:lnTo>
                      <a:pt x="5" y="115"/>
                    </a:lnTo>
                    <a:lnTo>
                      <a:pt x="0" y="141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6" name="Rectángulo: esquinas superiores, una redondeada y la otra cortada 145">
              <a:extLst>
                <a:ext uri="{FF2B5EF4-FFF2-40B4-BE49-F238E27FC236}">
                  <a16:creationId xmlns:a16="http://schemas.microsoft.com/office/drawing/2014/main" id="{D72B4B63-5D3B-2CDC-B5E6-182242C43259}"/>
                </a:ext>
              </a:extLst>
            </p:cNvPr>
            <p:cNvSpPr/>
            <p:nvPr/>
          </p:nvSpPr>
          <p:spPr>
            <a:xfrm flipH="1">
              <a:off x="5365614" y="4353323"/>
              <a:ext cx="1941899" cy="821862"/>
            </a:xfrm>
            <a:prstGeom prst="snipRoundRect">
              <a:avLst>
                <a:gd name="adj1" fmla="val 0"/>
                <a:gd name="adj2" fmla="val 39358"/>
              </a:avLst>
            </a:prstGeom>
            <a:noFill/>
            <a:ln w="3175"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endParaRPr lang="es-ES" err="1"/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8F07BC7D-BC1E-4016-468F-114B2CC86704}"/>
                </a:ext>
              </a:extLst>
            </p:cNvPr>
            <p:cNvGrpSpPr/>
            <p:nvPr/>
          </p:nvGrpSpPr>
          <p:grpSpPr>
            <a:xfrm>
              <a:off x="1429887" y="4641188"/>
              <a:ext cx="1277840" cy="534137"/>
              <a:chOff x="679914" y="5334495"/>
              <a:chExt cx="1277840" cy="534137"/>
            </a:xfrm>
          </p:grpSpPr>
          <p:grpSp>
            <p:nvGrpSpPr>
              <p:cNvPr id="85" name="Grupo 84">
                <a:extLst>
                  <a:ext uri="{FF2B5EF4-FFF2-40B4-BE49-F238E27FC236}">
                    <a16:creationId xmlns:a16="http://schemas.microsoft.com/office/drawing/2014/main" id="{E027F352-3566-BFAE-4A40-E6269B64F583}"/>
                  </a:ext>
                </a:extLst>
              </p:cNvPr>
              <p:cNvGrpSpPr/>
              <p:nvPr/>
            </p:nvGrpSpPr>
            <p:grpSpPr>
              <a:xfrm>
                <a:off x="679914" y="5334495"/>
                <a:ext cx="1223560" cy="534137"/>
                <a:chOff x="4752560" y="5266856"/>
                <a:chExt cx="1223560" cy="534137"/>
              </a:xfrm>
            </p:grpSpPr>
            <p:grpSp>
              <p:nvGrpSpPr>
                <p:cNvPr id="82" name="Grupo 81">
                  <a:extLst>
                    <a:ext uri="{FF2B5EF4-FFF2-40B4-BE49-F238E27FC236}">
                      <a16:creationId xmlns:a16="http://schemas.microsoft.com/office/drawing/2014/main" id="{45AAF8D4-CB25-4FAB-116F-CCFAEE6B36B3}"/>
                    </a:ext>
                  </a:extLst>
                </p:cNvPr>
                <p:cNvGrpSpPr/>
                <p:nvPr/>
              </p:nvGrpSpPr>
              <p:grpSpPr>
                <a:xfrm>
                  <a:off x="4876168" y="5403781"/>
                  <a:ext cx="939176" cy="295249"/>
                  <a:chOff x="4876168" y="5403781"/>
                  <a:chExt cx="939176" cy="295249"/>
                </a:xfrm>
              </p:grpSpPr>
              <p:sp>
                <p:nvSpPr>
                  <p:cNvPr id="80" name="Rectángulo 79">
                    <a:extLst>
                      <a:ext uri="{FF2B5EF4-FFF2-40B4-BE49-F238E27FC236}">
                        <a16:creationId xmlns:a16="http://schemas.microsoft.com/office/drawing/2014/main" id="{6767D8A3-7DD2-CF78-C83C-3103B6B6D77E}"/>
                      </a:ext>
                    </a:extLst>
                  </p:cNvPr>
                  <p:cNvSpPr/>
                  <p:nvPr/>
                </p:nvSpPr>
                <p:spPr>
                  <a:xfrm>
                    <a:off x="4876168" y="5457581"/>
                    <a:ext cx="72000" cy="72000"/>
                  </a:xfrm>
                  <a:prstGeom prst="rect">
                    <a:avLst/>
                  </a:prstGeom>
                  <a:solidFill>
                    <a:srgbClr val="83005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endParaRPr lang="es-ES" dirty="0"/>
                  </a:p>
                </p:txBody>
              </p:sp>
              <p:sp>
                <p:nvSpPr>
                  <p:cNvPr id="81" name="Rectángulo 80">
                    <a:extLst>
                      <a:ext uri="{FF2B5EF4-FFF2-40B4-BE49-F238E27FC236}">
                        <a16:creationId xmlns:a16="http://schemas.microsoft.com/office/drawing/2014/main" id="{787CFE17-B402-16B2-B2AB-AC1419A3FF9E}"/>
                      </a:ext>
                    </a:extLst>
                  </p:cNvPr>
                  <p:cNvSpPr/>
                  <p:nvPr/>
                </p:nvSpPr>
                <p:spPr>
                  <a:xfrm>
                    <a:off x="4876168" y="5627030"/>
                    <a:ext cx="72000" cy="72000"/>
                  </a:xfrm>
                  <a:prstGeom prst="rect">
                    <a:avLst/>
                  </a:prstGeom>
                  <a:solidFill>
                    <a:srgbClr val="F0AB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endParaRPr lang="es-ES" err="1"/>
                  </a:p>
                </p:txBody>
              </p:sp>
              <p:sp>
                <p:nvSpPr>
                  <p:cNvPr id="184" name="Public Market claro">
                    <a:extLst>
                      <a:ext uri="{FF2B5EF4-FFF2-40B4-BE49-F238E27FC236}">
                        <a16:creationId xmlns:a16="http://schemas.microsoft.com/office/drawing/2014/main" id="{55C0623A-7570-3E6A-8247-E8FB254B4EAE}"/>
                      </a:ext>
                    </a:extLst>
                  </p:cNvPr>
                  <p:cNvSpPr txBox="1"/>
                  <p:nvPr/>
                </p:nvSpPr>
                <p:spPr>
                  <a:xfrm>
                    <a:off x="4902595" y="5403781"/>
                    <a:ext cx="912749" cy="1796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822940">
                      <a:lnSpc>
                        <a:spcPct val="90000"/>
                      </a:lnSpc>
                      <a:spcAft>
                        <a:spcPts val="540"/>
                      </a:spcAft>
                      <a:defRPr/>
                    </a:pPr>
                    <a:r>
                      <a:rPr lang="es-ES" sz="630" dirty="0">
                        <a:solidFill>
                          <a:srgbClr val="45455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Vacunación escolar</a:t>
                    </a:r>
                  </a:p>
                </p:txBody>
              </p:sp>
            </p:grpSp>
            <p:sp>
              <p:nvSpPr>
                <p:cNvPr id="84" name="Rectángulo: esquinas redondeadas 83">
                  <a:extLst>
                    <a:ext uri="{FF2B5EF4-FFF2-40B4-BE49-F238E27FC236}">
                      <a16:creationId xmlns:a16="http://schemas.microsoft.com/office/drawing/2014/main" id="{A2558326-993F-A53E-31E9-63E039CBF0F4}"/>
                    </a:ext>
                  </a:extLst>
                </p:cNvPr>
                <p:cNvSpPr/>
                <p:nvPr/>
              </p:nvSpPr>
              <p:spPr>
                <a:xfrm>
                  <a:off x="4752560" y="5314058"/>
                  <a:ext cx="1223560" cy="48693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endParaRPr lang="es-ES" err="1"/>
                </a:p>
              </p:txBody>
            </p:sp>
            <p:sp>
              <p:nvSpPr>
                <p:cNvPr id="83" name="Private market claro">
                  <a:extLst>
                    <a:ext uri="{FF2B5EF4-FFF2-40B4-BE49-F238E27FC236}">
                      <a16:creationId xmlns:a16="http://schemas.microsoft.com/office/drawing/2014/main" id="{0844C88E-D866-17ED-C1C8-CDA8935C69B2}"/>
                    </a:ext>
                  </a:extLst>
                </p:cNvPr>
                <p:cNvSpPr txBox="1"/>
                <p:nvPr/>
              </p:nvSpPr>
              <p:spPr>
                <a:xfrm>
                  <a:off x="5110134" y="5266856"/>
                  <a:ext cx="508413" cy="1128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 defTabSz="822940">
                    <a:defRPr/>
                  </a:pPr>
                  <a:r>
                    <a:rPr lang="es-ES" sz="630">
                      <a:solidFill>
                        <a:srgbClr val="45455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Leyenda</a:t>
                  </a:r>
                </a:p>
              </p:txBody>
            </p:sp>
          </p:grpSp>
          <p:sp>
            <p:nvSpPr>
              <p:cNvPr id="43" name="Public Market claro">
                <a:extLst>
                  <a:ext uri="{FF2B5EF4-FFF2-40B4-BE49-F238E27FC236}">
                    <a16:creationId xmlns:a16="http://schemas.microsoft.com/office/drawing/2014/main" id="{0CBFFC78-CD66-D480-8A69-224312C23BD1}"/>
                  </a:ext>
                </a:extLst>
              </p:cNvPr>
              <p:cNvSpPr txBox="1"/>
              <p:nvPr/>
            </p:nvSpPr>
            <p:spPr>
              <a:xfrm>
                <a:off x="829949" y="5640869"/>
                <a:ext cx="1127805" cy="17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2940">
                  <a:lnSpc>
                    <a:spcPct val="90000"/>
                  </a:lnSpc>
                  <a:spcAft>
                    <a:spcPts val="540"/>
                  </a:spcAft>
                  <a:defRPr/>
                </a:pPr>
                <a:r>
                  <a:rPr lang="es-ES" sz="630">
                    <a:solidFill>
                      <a:srgbClr val="45455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Piloto vacunación escolar</a:t>
                </a:r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642796" y="459975"/>
            <a:ext cx="102937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EXPERIENCIAS DE VACUNACIÓN ESCOLAR FRENTE A LA GRIPE, CAMPAÑA 2024-2025</a:t>
            </a:r>
            <a:endParaRPr lang="es-ES" sz="3200" b="1" dirty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60749" y="2024211"/>
            <a:ext cx="2925481" cy="41242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Campaña completa:</a:t>
            </a:r>
          </a:p>
          <a:p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Murcia</a:t>
            </a:r>
          </a:p>
          <a:p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Comunidad Valenciana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s-ES" sz="2000" dirty="0" smtClean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Andalucía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 Rioja</a:t>
            </a:r>
          </a:p>
          <a:p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Canarias</a:t>
            </a:r>
          </a:p>
          <a:p>
            <a:endParaRPr lang="es-ES" sz="2000" b="1" dirty="0">
              <a:solidFill>
                <a:schemeClr val="accent3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Experiencia piloto:</a:t>
            </a:r>
          </a:p>
          <a:p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Aragón</a:t>
            </a:r>
          </a:p>
          <a:p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Asturias</a:t>
            </a:r>
          </a:p>
          <a:p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Baleares</a:t>
            </a:r>
          </a:p>
          <a:p>
            <a:endParaRPr lang="es-ES" sz="2000" b="1" dirty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" sz="2000" b="1" dirty="0" smtClean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55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3042" y="-92151"/>
            <a:ext cx="10917321" cy="8494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s-ES" sz="2400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s-ES" sz="24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s-ES" sz="2400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s-ES" sz="24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CONCLUSIONES Y PREVISIONES PARA LA PRÓXIMA CAMPAÑA DE VACUNACIÓN 2025-2026</a:t>
            </a:r>
          </a:p>
          <a:p>
            <a:pPr algn="ctr"/>
            <a:endParaRPr lang="es-ES" sz="24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ES" sz="2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Repetir la experiencia por sus buenos resultados y buena aceptación</a:t>
            </a:r>
          </a:p>
          <a:p>
            <a:pPr marL="342900" indent="-342900">
              <a:buFontTx/>
              <a:buChar char="-"/>
            </a:pPr>
            <a:endParaRPr lang="es-ES" sz="2400" b="1" i="1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ES" sz="2400" b="1" i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Planificación previa de la campaña </a:t>
            </a:r>
            <a:endParaRPr lang="es-ES" sz="2400" b="1" i="1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s-ES" sz="2400" b="1" i="1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ES" sz="2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Ampliación el número de centros participantes</a:t>
            </a:r>
          </a:p>
          <a:p>
            <a:pPr marL="342900" indent="-342900">
              <a:buFontTx/>
              <a:buChar char="-"/>
            </a:pPr>
            <a:endParaRPr lang="es-ES" sz="2400" b="1" i="1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ES" sz="2400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Modificar y simplificar el consentimiento informado: Para el uso de los datos con fines sanitarios, y para la vacunación escolar.</a:t>
            </a:r>
          </a:p>
          <a:p>
            <a:pPr marL="342900" indent="-342900">
              <a:buFontTx/>
              <a:buChar char="-"/>
            </a:pPr>
            <a:endParaRPr lang="es-ES" sz="2400" b="1" i="1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ES" sz="2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Mejoras en aplicaciones informáticas para facilitar el registro de la vacunación</a:t>
            </a:r>
          </a:p>
          <a:p>
            <a:endParaRPr lang="es-ES" sz="2400" b="1" i="1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s-ES" sz="2400" b="1" i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es-ES" sz="2800" b="1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s-ES" sz="4400" b="1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0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4400" y="260935"/>
            <a:ext cx="10841615" cy="7325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Razones por las que es tan importante vacunar a niños y niñas frente a la gripe:</a:t>
            </a:r>
          </a:p>
          <a:p>
            <a:pPr algn="just"/>
            <a:endParaRPr lang="es-ES" sz="2800" b="1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Protección directa: </a:t>
            </a:r>
            <a:r>
              <a:rPr lang="es-ES" sz="24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 pequeños tienen más riesgo de sufrir complicaciones graves e ingresos hospitalarios, aun sin problemas de salud previos.</a:t>
            </a:r>
          </a:p>
          <a:p>
            <a:pPr algn="just"/>
            <a:endParaRPr lang="es-ES" sz="2400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E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Protección comunitaria: </a:t>
            </a:r>
            <a:r>
              <a:rPr lang="es-ES" sz="2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Son los principales transmisores de la gripe a sus familiares y a la comunidad. La vacuna ayuda a romper la cadena de transmisión</a:t>
            </a:r>
            <a:r>
              <a:rPr lang="es-ES" sz="24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400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Recomendaciones internacionales: </a:t>
            </a:r>
            <a:r>
              <a:rPr lang="es-ES" sz="24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 parte de la Organización Mundial de la Salud. </a:t>
            </a:r>
          </a:p>
          <a:p>
            <a:pPr algn="just"/>
            <a:endParaRPr lang="es-ES" sz="24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ES" sz="24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Más de 70 países la tienen incluida en los calendarios de vacunación.</a:t>
            </a:r>
          </a:p>
          <a:p>
            <a:pPr algn="just"/>
            <a:endParaRPr lang="es-ES" sz="2400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s-ES" sz="4400" b="1" dirty="0" smtClean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3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4523" y="810881"/>
            <a:ext cx="1088510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Agradecimientos:</a:t>
            </a:r>
          </a:p>
          <a:p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directivos y profesorado de los centros educativos</a:t>
            </a:r>
          </a:p>
          <a:p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de atención primaria de salud</a:t>
            </a:r>
          </a:p>
          <a:p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 de Salud Pública, de Salud Digital y </a:t>
            </a:r>
          </a:p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Servicio Aragonés de Salud</a:t>
            </a:r>
          </a:p>
          <a:p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</a:p>
          <a:p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 de comunicación, contribuyendo a la difusión de esta campaña</a:t>
            </a:r>
          </a:p>
          <a:p>
            <a:endParaRPr lang="es-E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02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668" t="9111" r="16082" b="6185"/>
          <a:stretch/>
        </p:blipFill>
        <p:spPr>
          <a:xfrm>
            <a:off x="1550536" y="284384"/>
            <a:ext cx="9493982" cy="60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903" t="53436" r="24847" b="8941"/>
          <a:stretch/>
        </p:blipFill>
        <p:spPr>
          <a:xfrm>
            <a:off x="832672" y="1132421"/>
            <a:ext cx="10561469" cy="45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78937" y="1227340"/>
            <a:ext cx="106857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CONTINUACIÓN DE LA CAMPAÑA DE VACUNACIÓN FRENTE A GRIPE Y COVID:</a:t>
            </a:r>
          </a:p>
          <a:p>
            <a:endParaRPr lang="es-ES" sz="3200" b="1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todos los </a:t>
            </a: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 de Salud</a:t>
            </a:r>
            <a:r>
              <a:rPr lang="es-E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toda la población diana</a:t>
            </a:r>
          </a:p>
          <a:p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Jornada de vacunación sin cita previa en Zaragoza, en el 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Nuestra Señora de Gracia (Hospital Provincial):</a:t>
            </a:r>
          </a:p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Sábado 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de diciembre, de 9 a 19 horas: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Vacunación de 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Gripe y </a:t>
            </a:r>
            <a:r>
              <a:rPr lang="es-E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los grupos diana</a:t>
            </a:r>
          </a:p>
          <a:p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17691" y="314246"/>
            <a:ext cx="11015836" cy="6340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CENTROS DE SALUD Y CENTROS EDUCATIVOS</a:t>
            </a:r>
          </a:p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PARTICIPANTES: PROCESO DE SELECCIÓN</a:t>
            </a:r>
          </a:p>
          <a:p>
            <a:endParaRPr lang="es-ES" sz="3200" b="1" i="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800" b="1" dirty="0" smtClean="0">
                <a:latin typeface="Arial" charset="0"/>
                <a:ea typeface="Arial" charset="0"/>
                <a:cs typeface="Arial" charset="0"/>
              </a:rPr>
              <a:t>Fase1: Propuesta consensuada entre los departamentos</a:t>
            </a:r>
          </a:p>
          <a:p>
            <a:r>
              <a:rPr lang="es-ES" sz="2800" b="1" dirty="0" smtClean="0">
                <a:latin typeface="Arial" charset="0"/>
                <a:ea typeface="Arial" charset="0"/>
                <a:cs typeface="Arial" charset="0"/>
              </a:rPr>
              <a:t>de Sanidad y Educación, con los siguientes criterios:</a:t>
            </a:r>
          </a:p>
          <a:p>
            <a:r>
              <a:rPr lang="es-E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s-ES" sz="2800" b="1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Tx/>
              <a:buChar char="-"/>
            </a:pPr>
            <a:r>
              <a:rPr lang="es-ES" sz="2800" b="1" i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Un centro de salud por sector sanitario (8 Sectores)</a:t>
            </a:r>
          </a:p>
          <a:p>
            <a:r>
              <a:rPr lang="es-E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8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s-ES" sz="2800" i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(2 Centros de salud en Zaragoza I, total 9 Centros de Salud)</a:t>
            </a:r>
          </a:p>
          <a:p>
            <a:endParaRPr lang="es-ES" sz="2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Tx/>
              <a:buChar char="-"/>
            </a:pPr>
            <a:r>
              <a:rPr lang="es-ES" sz="2800" i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Abarcando </a:t>
            </a:r>
            <a:r>
              <a:rPr lang="es-ES" sz="2800" b="1" i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medio rural y medio urbano</a:t>
            </a:r>
          </a:p>
          <a:p>
            <a:pPr marL="571500" indent="-571500">
              <a:buFontTx/>
              <a:buChar char="-"/>
            </a:pPr>
            <a:endParaRPr lang="es-ES" sz="2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Tx/>
              <a:buChar char="-"/>
            </a:pPr>
            <a:r>
              <a:rPr lang="es-ES" sz="28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Cada zona básica de salud tiene en su área de influencia</a:t>
            </a:r>
          </a:p>
          <a:p>
            <a:r>
              <a:rPr lang="es-ES" sz="28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	un grupo de centros educativos: </a:t>
            </a:r>
            <a:r>
              <a:rPr lang="es-ES" sz="28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Incluir centros públicos, </a:t>
            </a:r>
          </a:p>
          <a:p>
            <a:r>
              <a:rPr lang="es-ES" sz="28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	concertados y CRA</a:t>
            </a:r>
            <a:endParaRPr lang="es-ES" sz="2800" b="1" i="0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669917" y="6382692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5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17107" y="632656"/>
            <a:ext cx="10669972" cy="5047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CENTROS DE SALUD Y CENTROS EDUCATIVOS</a:t>
            </a:r>
          </a:p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PARTICIPANTES: PROCESO DE SELECCIÓN</a:t>
            </a:r>
          </a:p>
          <a:p>
            <a:endParaRPr lang="es-ES" sz="3200" b="1" i="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800" b="1" dirty="0" smtClean="0">
                <a:latin typeface="Arial" charset="0"/>
                <a:ea typeface="Arial" charset="0"/>
                <a:cs typeface="Arial" charset="0"/>
              </a:rPr>
              <a:t>Fase 2: </a:t>
            </a:r>
          </a:p>
          <a:p>
            <a:endParaRPr lang="es-ES" sz="28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800" b="1" dirty="0" smtClean="0">
                <a:latin typeface="Arial" charset="0"/>
                <a:ea typeface="Arial" charset="0"/>
                <a:cs typeface="Arial" charset="0"/>
              </a:rPr>
              <a:t>Ofrecimiento a los centros escolares seleccionados, </a:t>
            </a:r>
          </a:p>
          <a:p>
            <a:r>
              <a:rPr lang="es-ES" sz="2800" b="1" dirty="0" smtClean="0">
                <a:latin typeface="Arial" charset="0"/>
                <a:ea typeface="Arial" charset="0"/>
                <a:cs typeface="Arial" charset="0"/>
              </a:rPr>
              <a:t>para su </a:t>
            </a:r>
            <a:r>
              <a:rPr lang="es-ES" sz="28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participación voluntaria</a:t>
            </a:r>
          </a:p>
          <a:p>
            <a:endParaRPr lang="es-ES" sz="28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800" b="1" dirty="0" smtClean="0">
                <a:latin typeface="Arial" charset="0"/>
                <a:ea typeface="Arial" charset="0"/>
                <a:cs typeface="Arial" charset="0"/>
              </a:rPr>
              <a:t>La respuesta fue </a:t>
            </a:r>
            <a:r>
              <a:rPr lang="es-ES" sz="28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FAVORABLE </a:t>
            </a:r>
            <a:r>
              <a:rPr lang="es-ES" sz="2800" b="1" dirty="0" smtClean="0">
                <a:latin typeface="Arial" charset="0"/>
                <a:ea typeface="Arial" charset="0"/>
                <a:cs typeface="Arial" charset="0"/>
              </a:rPr>
              <a:t>en todos los casos</a:t>
            </a:r>
          </a:p>
          <a:p>
            <a:endParaRPr lang="es-ES" sz="28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800" b="1" dirty="0" smtClean="0">
                <a:latin typeface="Arial" charset="0"/>
                <a:ea typeface="Arial" charset="0"/>
                <a:cs typeface="Arial" charset="0"/>
              </a:rPr>
              <a:t>Aulas de primero y segundo de educación infantil: </a:t>
            </a:r>
            <a:r>
              <a:rPr lang="es-ES" sz="28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3 y 4 años</a:t>
            </a:r>
          </a:p>
        </p:txBody>
      </p:sp>
      <p:sp>
        <p:nvSpPr>
          <p:cNvPr id="4" name="Elipse 3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78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06102" y="409036"/>
            <a:ext cx="10608670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 GLOBALES VACUNACIÓN ESCOLAR</a:t>
            </a:r>
            <a:endParaRPr lang="es-ES" sz="3200" b="1" dirty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" sz="2400" b="1" i="0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Se ha vacunado a 789 alumnos y alumnas de 3 y 4 años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en una semana</a:t>
            </a:r>
          </a:p>
          <a:p>
            <a:endParaRPr lang="es-ES" sz="24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Han participado 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9 Centros de Salud y 29 centros educativos </a:t>
            </a:r>
          </a:p>
          <a:p>
            <a:endParaRPr lang="es-ES" sz="24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El número total de alumnos/as diana ha sido 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1.514 niños/as,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por lo que 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la cobertura conseguida ha sido un </a:t>
            </a:r>
            <a:r>
              <a:rPr lang="es-ES" sz="2400" b="1" u="sng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52,11% </a:t>
            </a:r>
            <a:r>
              <a:rPr lang="es-ES" sz="2400" b="1" i="1" dirty="0" smtClean="0">
                <a:latin typeface="Arial" charset="0"/>
                <a:ea typeface="Arial" charset="0"/>
                <a:cs typeface="Arial" charset="0"/>
              </a:rPr>
              <a:t>(exclusivamente en el ámbito escolar)</a:t>
            </a:r>
            <a:endParaRPr lang="es-ES" sz="2400" b="1" i="1" dirty="0">
              <a:latin typeface="Arial" charset="0"/>
              <a:ea typeface="Arial" charset="0"/>
              <a:cs typeface="Arial" charset="0"/>
            </a:endParaRPr>
          </a:p>
          <a:p>
            <a:endParaRPr lang="es-ES" sz="2400" b="1" i="0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" sz="1400" b="1" dirty="0" smtClean="0"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11 de diciembre, la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cobertura de vacunación infantil frente a la gripe es del </a:t>
            </a:r>
            <a:r>
              <a:rPr lang="es-ES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33%</a:t>
            </a:r>
          </a:p>
          <a:p>
            <a:endParaRPr lang="es-ES" sz="1400" b="1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0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66862"/>
          <a:stretch/>
        </p:blipFill>
        <p:spPr>
          <a:xfrm>
            <a:off x="301824" y="2236750"/>
            <a:ext cx="11731372" cy="293875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73723" y="643430"/>
            <a:ext cx="931011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CENTROS EDUCATIVOS PARTICIPANTES:</a:t>
            </a:r>
          </a:p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PROVINCIA DE HUESCA</a:t>
            </a:r>
          </a:p>
        </p:txBody>
      </p:sp>
      <p:sp>
        <p:nvSpPr>
          <p:cNvPr id="5" name="Elipse 4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6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73723" y="895185"/>
            <a:ext cx="94982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RESULTADOS: COBERTURAS OBTENIDAS</a:t>
            </a:r>
          </a:p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PROVINCIA DE HUESCA</a:t>
            </a:r>
            <a:endParaRPr lang="es-ES" sz="3600" b="1" i="0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39" y="2299156"/>
            <a:ext cx="9839779" cy="249012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38771" y="4843605"/>
            <a:ext cx="1132588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Cobertura alcanzada experiencia piloto </a:t>
            </a:r>
            <a:r>
              <a:rPr lang="es-E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PROVINCIA DE HUESCA: 62,88%</a:t>
            </a:r>
          </a:p>
          <a:p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i="1" dirty="0" smtClean="0">
                <a:latin typeface="Arial" charset="0"/>
                <a:ea typeface="Arial" charset="0"/>
                <a:cs typeface="Arial" charset="0"/>
              </a:rPr>
              <a:t>Nota: Coberturas obtenidas exclusivamente en el ámbito escolar, sin incluir los niños y niñas vacunados en su Centro de Salud </a:t>
            </a:r>
          </a:p>
        </p:txBody>
      </p:sp>
      <p:sp>
        <p:nvSpPr>
          <p:cNvPr id="5" name="Elipse 4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3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2" t="32676" r="-162" b="56706"/>
          <a:stretch/>
        </p:blipFill>
        <p:spPr>
          <a:xfrm>
            <a:off x="369638" y="3530853"/>
            <a:ext cx="10978794" cy="881156"/>
          </a:xfrm>
          <a:prstGeom prst="rect">
            <a:avLst/>
          </a:prstGeom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BDD3832D-AC2E-8CF5-D388-F34F1916F48F}"/>
              </a:ext>
            </a:extLst>
          </p:cNvPr>
          <p:cNvSpPr txBox="1"/>
          <p:nvPr/>
        </p:nvSpPr>
        <p:spPr>
          <a:xfrm>
            <a:off x="1539324" y="3656869"/>
            <a:ext cx="217259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MONREAL DEL CAMPO</a:t>
            </a:r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94876"/>
          <a:stretch/>
        </p:blipFill>
        <p:spPr>
          <a:xfrm>
            <a:off x="369637" y="2744107"/>
            <a:ext cx="10978794" cy="4253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16040" y="1638679"/>
            <a:ext cx="529202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PROVINCIA DE TERUEL</a:t>
            </a:r>
            <a:endParaRPr lang="es-ES" sz="3600" b="1" i="0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1756015" y="6517645"/>
            <a:ext cx="108642" cy="9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1A1918"/>
      </a:dk1>
      <a:lt1>
        <a:srgbClr val="FFFFFF"/>
      </a:lt1>
      <a:dk2>
        <a:srgbClr val="646464"/>
      </a:dk2>
      <a:lt2>
        <a:srgbClr val="E1E1E1"/>
      </a:lt2>
      <a:accent1>
        <a:srgbClr val="500C0A"/>
      </a:accent1>
      <a:accent2>
        <a:srgbClr val="92060B"/>
      </a:accent2>
      <a:accent3>
        <a:srgbClr val="ED020D"/>
      </a:accent3>
      <a:accent4>
        <a:srgbClr val="FF5500"/>
      </a:accent4>
      <a:accent5>
        <a:srgbClr val="FFAA00"/>
      </a:accent5>
      <a:accent6>
        <a:srgbClr val="FFDC00"/>
      </a:accent6>
      <a:hlink>
        <a:srgbClr val="ED020D"/>
      </a:hlink>
      <a:folHlink>
        <a:srgbClr val="96A9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6600" b="1" i="0" dirty="0" err="1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13800</TotalTime>
  <Words>1887</Words>
  <Application>Microsoft Office PowerPoint</Application>
  <PresentationFormat>Panorámica</PresentationFormat>
  <Paragraphs>318</Paragraphs>
  <Slides>35</Slides>
  <Notes>1</Notes>
  <HiddenSlides>3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Arial</vt:lpstr>
      <vt:lpstr>Arial</vt:lpstr>
      <vt:lpstr>Arial Rounded MT Bold</vt:lpstr>
      <vt:lpstr>Calibri</vt:lpstr>
      <vt:lpstr>Calibri Light</vt:lpstr>
      <vt:lpstr>Mansalva</vt:lpstr>
      <vt:lpstr>Roboto</vt:lpstr>
      <vt:lpstr>Roboto Italics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Grado de satisfacción Familias</vt:lpstr>
      <vt:lpstr>Familias: Claridad de la información recibida</vt:lpstr>
      <vt:lpstr>¿Recomendaría este programa de vacunación a otras familias?</vt:lpstr>
      <vt:lpstr>Aportaciones y sugerencias (familias)</vt:lpstr>
      <vt:lpstr>Cuestionario Equipos directivos Colegios</vt:lpstr>
      <vt:lpstr>Equipos directivos: ¿Cómo calificaría su satisfacción general con el programa piloto de vacunación escolar?</vt:lpstr>
      <vt:lpstr>Equipos directivos: ¿Cómo calificaría la comunicación con las familias durante todo el proceso? </vt:lpstr>
      <vt:lpstr> Equipos directivos: ¿Recomendaría este programa de vacunación a otros centros escolares?</vt:lpstr>
      <vt:lpstr>Aportaciones y sugerencias Equipos directivos de centros escolares</vt:lpstr>
      <vt:lpstr>Presentación de PowerPoint</vt:lpstr>
      <vt:lpstr>Aportaciones y sugerencias (Centros de Salud)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Administrador</cp:lastModifiedBy>
  <cp:revision>722</cp:revision>
  <cp:lastPrinted>2024-10-07T11:01:32Z</cp:lastPrinted>
  <dcterms:created xsi:type="dcterms:W3CDTF">2015-10-16T11:25:49Z</dcterms:created>
  <dcterms:modified xsi:type="dcterms:W3CDTF">2024-12-13T08:12:35Z</dcterms:modified>
</cp:coreProperties>
</file>